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6F_B54FF4C5.xml" ContentType="application/vnd.ms-powerpoint.comments+xml"/>
  <Override PartName="/ppt/comments/modernComment_157_79803814.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0" r:id="rId4"/>
    <p:sldMasterId id="2147483869" r:id="rId5"/>
  </p:sldMasterIdLst>
  <p:notesMasterIdLst>
    <p:notesMasterId r:id="rId28"/>
  </p:notesMasterIdLst>
  <p:sldIdLst>
    <p:sldId id="339" r:id="rId6"/>
    <p:sldId id="340" r:id="rId7"/>
    <p:sldId id="367" r:id="rId8"/>
    <p:sldId id="341" r:id="rId9"/>
    <p:sldId id="373" r:id="rId10"/>
    <p:sldId id="369" r:id="rId11"/>
    <p:sldId id="364" r:id="rId12"/>
    <p:sldId id="370" r:id="rId13"/>
    <p:sldId id="371" r:id="rId14"/>
    <p:sldId id="360" r:id="rId15"/>
    <p:sldId id="372" r:id="rId16"/>
    <p:sldId id="365" r:id="rId17"/>
    <p:sldId id="376" r:id="rId18"/>
    <p:sldId id="377" r:id="rId19"/>
    <p:sldId id="374" r:id="rId20"/>
    <p:sldId id="391" r:id="rId21"/>
    <p:sldId id="348" r:id="rId22"/>
    <p:sldId id="392" r:id="rId23"/>
    <p:sldId id="342" r:id="rId24"/>
    <p:sldId id="368" r:id="rId25"/>
    <p:sldId id="343" r:id="rId26"/>
    <p:sldId id="363"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FF530-B2AC-A424-895D-07162337C55F}" name="ellie vaggeli" initials="ev" userId="c5bd2971fb3748c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990033"/>
    <a:srgbClr val="990000"/>
    <a:srgbClr val="002060"/>
    <a:srgbClr val="640064"/>
    <a:srgbClr val="800080"/>
    <a:srgbClr val="E7E7E8"/>
    <a:srgbClr val="EFED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7" d="100"/>
          <a:sy n="27" d="100"/>
        </p:scale>
        <p:origin x="4500" y="60"/>
      </p:cViewPr>
      <p:guideLst>
        <p:guide orient="horz" pos="2160"/>
        <p:guide pos="3840"/>
      </p:guideLst>
    </p:cSldViewPr>
  </p:slideViewPr>
  <p:outlineViewPr>
    <p:cViewPr>
      <p:scale>
        <a:sx n="33" d="100"/>
        <a:sy n="33" d="100"/>
      </p:scale>
      <p:origin x="0" y="832"/>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____._____Microsoft_Excel.xlsb"/></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____._____Microsoft_Excel1.xlsb"/></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____.____._____Microsoft_Excel2.xlsb"/></Relationships>
</file>

<file path=ppt/charts/_rels/chart4.xml.rels><?xml version="1.0" encoding="UTF-8" standalone="yes"?>
<Relationships xmlns="http://schemas.openxmlformats.org/package/2006/relationships"><Relationship Id="rId1" Type="http://schemas.openxmlformats.org/officeDocument/2006/relationships/package" Target="../embeddings/___________________.____._____Microsoft_Excel3.xlsb"/></Relationships>
</file>

<file path=ppt/charts/_rels/chart5.xml.rels><?xml version="1.0" encoding="UTF-8" standalone="yes"?>
<Relationships xmlns="http://schemas.openxmlformats.org/package/2006/relationships"><Relationship Id="rId1" Type="http://schemas.openxmlformats.org/officeDocument/2006/relationships/package" Target="../embeddings/___________________.____._____Microsoft_Excel4.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88888888888888E-2"/>
          <c:y val="0.11089108910891089"/>
          <c:w val="0.97222222222222221"/>
          <c:h val="0.77821782178217824"/>
        </c:manualLayout>
      </c:layout>
      <c:barChart>
        <c:barDir val="col"/>
        <c:grouping val="stacked"/>
        <c:varyColors val="0"/>
        <c:ser>
          <c:idx val="0"/>
          <c:order val="0"/>
          <c:spPr>
            <a:solidFill>
              <a:srgbClr val="4DACF1"/>
            </a:solidFill>
            <a:ln w="9525" cmpd="sng" algn="ctr">
              <a:solidFill>
                <a:srgbClr val="FFFFFF"/>
              </a:solidFill>
              <a:prstDash val="solid"/>
            </a:ln>
          </c:spPr>
          <c:invertIfNegative val="0"/>
          <c:dLbls>
            <c:dLbl>
              <c:idx val="7"/>
              <c:layout>
                <c:manualLayout>
                  <c:x val="0"/>
                  <c:y val="-4.8844884488448842E-2"/>
                </c:manualLayout>
              </c:layout>
              <c:numFmt formatCode="#,##0;&quot;-&quot;#,##0" sourceLinked="0"/>
              <c:spPr>
                <a:noFill/>
                <a:ln>
                  <a:noFill/>
                </a:ln>
              </c:spPr>
              <c:txPr>
                <a:bodyPr wrap="none"/>
                <a:lstStyle/>
                <a:p>
                  <a:pPr>
                    <a:defRPr sz="1200" b="1" kern="1200">
                      <a:solidFill>
                        <a:schemeClr val="tx1"/>
                      </a:solidFill>
                      <a:latin typeface="+mn-lt"/>
                      <a:ea typeface="+mn-ea"/>
                      <a:cs typeface="+mn-cs"/>
                    </a:defRPr>
                  </a:pPr>
                  <a:endParaRPr lang="el-G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D16-4528-9C4D-E9E7B5C0C0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71424</c:v>
                </c:pt>
                <c:pt idx="1">
                  <c:v>29475</c:v>
                </c:pt>
                <c:pt idx="2">
                  <c:v>15759</c:v>
                </c:pt>
                <c:pt idx="3">
                  <c:v>7358</c:v>
                </c:pt>
                <c:pt idx="4">
                  <c:v>3445</c:v>
                </c:pt>
                <c:pt idx="5">
                  <c:v>4016</c:v>
                </c:pt>
                <c:pt idx="6">
                  <c:v>2000</c:v>
                </c:pt>
                <c:pt idx="7">
                  <c:v>445</c:v>
                </c:pt>
              </c:numCache>
            </c:numRef>
          </c:val>
          <c:extLst>
            <c:ext xmlns:c16="http://schemas.microsoft.com/office/drawing/2014/chart" uri="{C3380CC4-5D6E-409C-BE32-E72D297353CC}">
              <c16:uniqueId val="{00000001-6D16-4528-9C4D-E9E7B5C0C0E6}"/>
            </c:ext>
          </c:extLst>
        </c:ser>
        <c:dLbls>
          <c:showLegendKey val="0"/>
          <c:showVal val="0"/>
          <c:showCatName val="0"/>
          <c:showSerName val="0"/>
          <c:showPercent val="0"/>
          <c:showBubbleSize val="0"/>
        </c:dLbls>
        <c:gapWidth val="80"/>
        <c:overlap val="100"/>
        <c:axId val="1921380896"/>
        <c:axId val="1"/>
      </c:barChart>
      <c:catAx>
        <c:axId val="1921380896"/>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900" kern="1200">
                <a:latin typeface="+mn-lt"/>
                <a:ea typeface="+mn-ea"/>
                <a:cs typeface="+mn-cs"/>
              </a:defRPr>
            </a:pPr>
            <a:endParaRPr lang="el-GR"/>
          </a:p>
        </c:txPr>
        <c:crossAx val="1"/>
        <c:crosses val="min"/>
        <c:auto val="0"/>
        <c:lblAlgn val="ctr"/>
        <c:lblOffset val="100"/>
        <c:noMultiLvlLbl val="0"/>
      </c:catAx>
      <c:valAx>
        <c:axId val="1"/>
        <c:scaling>
          <c:orientation val="minMax"/>
          <c:max val="71424"/>
          <c:min val="0"/>
        </c:scaling>
        <c:delete val="1"/>
        <c:axPos val="l"/>
        <c:numFmt formatCode="General" sourceLinked="1"/>
        <c:majorTickMark val="out"/>
        <c:minorTickMark val="none"/>
        <c:tickLblPos val="nextTo"/>
        <c:crossAx val="192138089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53740099735994E-2"/>
          <c:y val="0.11089108910891089"/>
          <c:w val="0.96949251980052797"/>
          <c:h val="0.77821782178217824"/>
        </c:manualLayout>
      </c:layout>
      <c:barChart>
        <c:barDir val="col"/>
        <c:grouping val="stacked"/>
        <c:varyColors val="0"/>
        <c:ser>
          <c:idx val="0"/>
          <c:order val="0"/>
          <c:spPr>
            <a:solidFill>
              <a:srgbClr val="4DACF1"/>
            </a:solidFill>
            <a:ln w="9525" cmpd="sng" algn="ctr">
              <a:solidFill>
                <a:srgbClr val="FFFFFF"/>
              </a:solidFill>
              <a:prstDash val="solid"/>
            </a:ln>
          </c:spPr>
          <c:invertIfNegative val="0"/>
          <c:dLbls>
            <c:dLbl>
              <c:idx val="4"/>
              <c:layout>
                <c:manualLayout>
                  <c:x val="0"/>
                  <c:y val="-5.0825082508250824E-2"/>
                </c:manualLayout>
              </c:layout>
              <c:numFmt formatCode="#,##0;&quot;-&quot;#,##0" sourceLinked="0"/>
              <c:spPr>
                <a:noFill/>
                <a:ln>
                  <a:noFill/>
                </a:ln>
              </c:spPr>
              <c:txPr>
                <a:bodyPr wrap="none"/>
                <a:lstStyle/>
                <a:p>
                  <a:pPr>
                    <a:defRPr sz="1200" b="1" kern="1200">
                      <a:solidFill>
                        <a:schemeClr val="tx1"/>
                      </a:solidFill>
                      <a:latin typeface="+mn-lt"/>
                      <a:ea typeface="+mn-ea"/>
                      <a:cs typeface="+mn-cs"/>
                    </a:defRPr>
                  </a:pPr>
                  <a:endParaRPr lang="el-G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1F8-45FD-AF16-0F71E5B775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80856</c:v>
                </c:pt>
                <c:pt idx="1">
                  <c:v>49568</c:v>
                </c:pt>
                <c:pt idx="2">
                  <c:v>1269</c:v>
                </c:pt>
                <c:pt idx="3">
                  <c:v>1425</c:v>
                </c:pt>
                <c:pt idx="4">
                  <c:v>804</c:v>
                </c:pt>
              </c:numCache>
            </c:numRef>
          </c:val>
          <c:extLst>
            <c:ext xmlns:c16="http://schemas.microsoft.com/office/drawing/2014/chart" uri="{C3380CC4-5D6E-409C-BE32-E72D297353CC}">
              <c16:uniqueId val="{00000001-F1F8-45FD-AF16-0F71E5B77595}"/>
            </c:ext>
          </c:extLst>
        </c:ser>
        <c:dLbls>
          <c:showLegendKey val="0"/>
          <c:showVal val="0"/>
          <c:showCatName val="0"/>
          <c:showSerName val="0"/>
          <c:showPercent val="0"/>
          <c:showBubbleSize val="0"/>
        </c:dLbls>
        <c:gapWidth val="80"/>
        <c:overlap val="100"/>
        <c:axId val="1977878432"/>
        <c:axId val="1"/>
      </c:barChart>
      <c:catAx>
        <c:axId val="1977878432"/>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900" kern="1200">
                <a:latin typeface="+mn-lt"/>
                <a:ea typeface="+mn-ea"/>
                <a:cs typeface="+mn-cs"/>
              </a:defRPr>
            </a:pPr>
            <a:endParaRPr lang="el-GR"/>
          </a:p>
        </c:txPr>
        <c:crossAx val="1"/>
        <c:crosses val="min"/>
        <c:auto val="0"/>
        <c:lblAlgn val="ctr"/>
        <c:lblOffset val="100"/>
        <c:noMultiLvlLbl val="0"/>
      </c:catAx>
      <c:valAx>
        <c:axId val="1"/>
        <c:scaling>
          <c:orientation val="minMax"/>
          <c:max val="80856"/>
          <c:min val="0"/>
        </c:scaling>
        <c:delete val="1"/>
        <c:axPos val="l"/>
        <c:numFmt formatCode="General" sourceLinked="1"/>
        <c:majorTickMark val="out"/>
        <c:minorTickMark val="none"/>
        <c:tickLblPos val="nextTo"/>
        <c:crossAx val="1977878432"/>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964728935336384E-2"/>
          <c:y val="3.3964728935336384E-2"/>
          <c:w val="0.93207054212932727"/>
          <c:h val="0.93207054212932727"/>
        </c:manualLayout>
      </c:layout>
      <c:doughnutChart>
        <c:varyColors val="0"/>
        <c:ser>
          <c:idx val="0"/>
          <c:order val="0"/>
          <c:dPt>
            <c:idx val="0"/>
            <c:bubble3D val="0"/>
            <c:spPr>
              <a:solidFill>
                <a:srgbClr val="B4B4B4"/>
              </a:solidFill>
              <a:ln w="9525" cmpd="sng" algn="ctr">
                <a:solidFill>
                  <a:srgbClr val="FFFFFF"/>
                </a:solidFill>
                <a:prstDash val="solid"/>
              </a:ln>
            </c:spPr>
            <c:extLst>
              <c:ext xmlns:c16="http://schemas.microsoft.com/office/drawing/2014/chart" uri="{C3380CC4-5D6E-409C-BE32-E72D297353CC}">
                <c16:uniqueId val="{00000000-77F4-40EF-B996-CC2F92895D6E}"/>
              </c:ext>
            </c:extLst>
          </c:dPt>
          <c:dPt>
            <c:idx val="1"/>
            <c:bubble3D val="0"/>
            <c:spPr>
              <a:solidFill>
                <a:srgbClr val="003DAB"/>
              </a:solidFill>
              <a:ln w="9525" cmpd="sng" algn="ctr">
                <a:solidFill>
                  <a:srgbClr val="FFFFFF"/>
                </a:solidFill>
                <a:prstDash val="solid"/>
              </a:ln>
            </c:spPr>
            <c:extLst>
              <c:ext xmlns:c16="http://schemas.microsoft.com/office/drawing/2014/chart" uri="{C3380CC4-5D6E-409C-BE32-E72D297353CC}">
                <c16:uniqueId val="{00000001-77F4-40EF-B996-CC2F92895D6E}"/>
              </c:ext>
            </c:extLst>
          </c:dPt>
          <c:dPt>
            <c:idx val="2"/>
            <c:bubble3D val="0"/>
            <c:spPr>
              <a:solidFill>
                <a:schemeClr val="accent3"/>
              </a:solidFill>
              <a:ln w="9525" cmpd="sng" algn="ctr">
                <a:solidFill>
                  <a:srgbClr val="FFFFFF"/>
                </a:solidFill>
                <a:prstDash val="solid"/>
              </a:ln>
            </c:spPr>
            <c:extLst>
              <c:ext xmlns:c16="http://schemas.microsoft.com/office/drawing/2014/chart" uri="{C3380CC4-5D6E-409C-BE32-E72D297353CC}">
                <c16:uniqueId val="{00000002-77F4-40EF-B996-CC2F92895D6E}"/>
              </c:ext>
            </c:extLst>
          </c:dPt>
          <c:val>
            <c:numRef>
              <c:f>Sheet1!$A$1:$A$3</c:f>
              <c:numCache>
                <c:formatCode>General</c:formatCode>
                <c:ptCount val="3"/>
                <c:pt idx="0">
                  <c:v>21.761921118262869</c:v>
                </c:pt>
                <c:pt idx="1">
                  <c:v>51.943668702677684</c:v>
                </c:pt>
                <c:pt idx="2">
                  <c:v>26.294410179059451</c:v>
                </c:pt>
              </c:numCache>
            </c:numRef>
          </c:val>
          <c:extLst>
            <c:ext xmlns:c16="http://schemas.microsoft.com/office/drawing/2014/chart" uri="{C3380CC4-5D6E-409C-BE32-E72D297353CC}">
              <c16:uniqueId val="{00000003-77F4-40EF-B996-CC2F92895D6E}"/>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964728935336384E-2"/>
          <c:y val="3.3964728935336384E-2"/>
          <c:w val="0.93207054212932727"/>
          <c:h val="0.93207054212932727"/>
        </c:manualLayout>
      </c:layout>
      <c:doughnutChart>
        <c:varyColors val="0"/>
        <c:ser>
          <c:idx val="0"/>
          <c:order val="0"/>
          <c:dPt>
            <c:idx val="0"/>
            <c:bubble3D val="0"/>
            <c:spPr>
              <a:solidFill>
                <a:srgbClr val="B4B4B4"/>
              </a:solidFill>
              <a:ln w="9525" cmpd="sng" algn="ctr">
                <a:solidFill>
                  <a:srgbClr val="FFFFFF"/>
                </a:solidFill>
                <a:prstDash val="solid"/>
              </a:ln>
            </c:spPr>
            <c:extLst>
              <c:ext xmlns:c16="http://schemas.microsoft.com/office/drawing/2014/chart" uri="{C3380CC4-5D6E-409C-BE32-E72D297353CC}">
                <c16:uniqueId val="{00000000-6FAA-46D2-8AB5-74FA9331F700}"/>
              </c:ext>
            </c:extLst>
          </c:dPt>
          <c:dPt>
            <c:idx val="1"/>
            <c:bubble3D val="0"/>
            <c:spPr>
              <a:solidFill>
                <a:srgbClr val="003DAB"/>
              </a:solidFill>
              <a:ln w="9525" cmpd="sng" algn="ctr">
                <a:solidFill>
                  <a:srgbClr val="FFFFFF"/>
                </a:solidFill>
                <a:prstDash val="solid"/>
              </a:ln>
            </c:spPr>
            <c:extLst>
              <c:ext xmlns:c16="http://schemas.microsoft.com/office/drawing/2014/chart" uri="{C3380CC4-5D6E-409C-BE32-E72D297353CC}">
                <c16:uniqueId val="{00000001-6FAA-46D2-8AB5-74FA9331F700}"/>
              </c:ext>
            </c:extLst>
          </c:dPt>
          <c:val>
            <c:numRef>
              <c:f>Sheet1!$A$1:$A$2</c:f>
              <c:numCache>
                <c:formatCode>General</c:formatCode>
                <c:ptCount val="2"/>
                <c:pt idx="0">
                  <c:v>93.26324278311256</c:v>
                </c:pt>
                <c:pt idx="1">
                  <c:v>6.7367572168874412</c:v>
                </c:pt>
              </c:numCache>
            </c:numRef>
          </c:val>
          <c:extLst>
            <c:ext xmlns:c16="http://schemas.microsoft.com/office/drawing/2014/chart" uri="{C3380CC4-5D6E-409C-BE32-E72D297353CC}">
              <c16:uniqueId val="{00000002-6FAA-46D2-8AB5-74FA9331F700}"/>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682767917321949E-2"/>
          <c:y val="5.033881897386254E-2"/>
          <c:w val="0.97663446416535615"/>
          <c:h val="0.89932236205227489"/>
        </c:manualLayout>
      </c:layout>
      <c:barChart>
        <c:barDir val="col"/>
        <c:grouping val="stacked"/>
        <c:varyColors val="0"/>
        <c:ser>
          <c:idx val="0"/>
          <c:order val="0"/>
          <c:spPr>
            <a:solidFill>
              <a:srgbClr val="DEDEDE"/>
            </a:solidFill>
            <a:ln w="9525" cmpd="sng" algn="ctr">
              <a:solidFill>
                <a:srgbClr val="FFFFFF"/>
              </a:solidFill>
              <a:prstDash val="solid"/>
            </a:ln>
          </c:spPr>
          <c:invertIfNegative val="0"/>
          <c:val>
            <c:numRef>
              <c:f>Sheet1!$A$1:$C$1</c:f>
              <c:numCache>
                <c:formatCode>General</c:formatCode>
                <c:ptCount val="3"/>
                <c:pt idx="0">
                  <c:v>369533.50550874998</c:v>
                </c:pt>
                <c:pt idx="2">
                  <c:v>368949.30353874993</c:v>
                </c:pt>
              </c:numCache>
            </c:numRef>
          </c:val>
          <c:extLst>
            <c:ext xmlns:c16="http://schemas.microsoft.com/office/drawing/2014/chart" uri="{C3380CC4-5D6E-409C-BE32-E72D297353CC}">
              <c16:uniqueId val="{00000000-F162-4026-BEA7-58B3C9128AAB}"/>
            </c:ext>
          </c:extLst>
        </c:ser>
        <c:ser>
          <c:idx val="1"/>
          <c:order val="1"/>
          <c:spPr>
            <a:solidFill>
              <a:srgbClr val="464646"/>
            </a:solidFill>
            <a:ln w="9525" cmpd="sng" algn="ctr">
              <a:solidFill>
                <a:srgbClr val="FFFFFF"/>
              </a:solidFill>
              <a:prstDash val="solid"/>
            </a:ln>
          </c:spPr>
          <c:invertIfNegative val="0"/>
          <c:val>
            <c:numRef>
              <c:f>Sheet1!$A$2:$C$2</c:f>
              <c:numCache>
                <c:formatCode>General</c:formatCode>
                <c:ptCount val="3"/>
                <c:pt idx="0">
                  <c:v>2070551.9304937494</c:v>
                </c:pt>
                <c:pt idx="2">
                  <c:v>2076476.1455212468</c:v>
                </c:pt>
              </c:numCache>
            </c:numRef>
          </c:val>
          <c:extLst>
            <c:ext xmlns:c16="http://schemas.microsoft.com/office/drawing/2014/chart" uri="{C3380CC4-5D6E-409C-BE32-E72D297353CC}">
              <c16:uniqueId val="{00000001-F162-4026-BEA7-58B3C9128AAB}"/>
            </c:ext>
          </c:extLst>
        </c:ser>
        <c:ser>
          <c:idx val="2"/>
          <c:order val="2"/>
          <c:spPr>
            <a:solidFill>
              <a:srgbClr val="B4B4B4"/>
            </a:solidFill>
            <a:ln w="9525" cmpd="sng" algn="ctr">
              <a:solidFill>
                <a:srgbClr val="FFFFFF"/>
              </a:solidFill>
              <a:prstDash val="solid"/>
            </a:ln>
          </c:spPr>
          <c:invertIfNegative val="0"/>
          <c:val>
            <c:numRef>
              <c:f>Sheet1!$A$3:$C$3</c:f>
              <c:numCache>
                <c:formatCode>General</c:formatCode>
                <c:ptCount val="3"/>
                <c:pt idx="0">
                  <c:v>2800840.3145165378</c:v>
                </c:pt>
                <c:pt idx="2">
                  <c:v>2819059.8934025085</c:v>
                </c:pt>
              </c:numCache>
            </c:numRef>
          </c:val>
          <c:extLst>
            <c:ext xmlns:c16="http://schemas.microsoft.com/office/drawing/2014/chart" uri="{C3380CC4-5D6E-409C-BE32-E72D297353CC}">
              <c16:uniqueId val="{00000002-F162-4026-BEA7-58B3C9128AAB}"/>
            </c:ext>
          </c:extLst>
        </c:ser>
        <c:ser>
          <c:idx val="3"/>
          <c:order val="3"/>
          <c:spPr>
            <a:solidFill>
              <a:srgbClr val="7D7D7D"/>
            </a:solidFill>
            <a:ln w="9525" cmpd="sng" algn="ctr">
              <a:solidFill>
                <a:srgbClr val="FFFFFF"/>
              </a:solidFill>
              <a:prstDash val="solid"/>
            </a:ln>
          </c:spPr>
          <c:invertIfNegative val="0"/>
          <c:val>
            <c:numRef>
              <c:f>Sheet1!$A$4:$C$4</c:f>
              <c:numCache>
                <c:formatCode>General</c:formatCode>
                <c:ptCount val="3"/>
                <c:pt idx="0">
                  <c:v>3616683.3704925273</c:v>
                </c:pt>
                <c:pt idx="2">
                  <c:v>3690319.0206437716</c:v>
                </c:pt>
              </c:numCache>
            </c:numRef>
          </c:val>
          <c:extLst>
            <c:ext xmlns:c16="http://schemas.microsoft.com/office/drawing/2014/chart" uri="{C3380CC4-5D6E-409C-BE32-E72D297353CC}">
              <c16:uniqueId val="{00000003-F162-4026-BEA7-58B3C9128AAB}"/>
            </c:ext>
          </c:extLst>
        </c:ser>
        <c:ser>
          <c:idx val="4"/>
          <c:order val="4"/>
          <c:spPr>
            <a:solidFill>
              <a:schemeClr val="accent2"/>
            </a:solidFill>
            <a:ln w="9525" cmpd="sng" algn="ctr">
              <a:solidFill>
                <a:srgbClr val="FFFFFF"/>
              </a:solidFill>
              <a:prstDash val="solid"/>
            </a:ln>
          </c:spPr>
          <c:invertIfNegative val="0"/>
          <c:val>
            <c:numRef>
              <c:f>Sheet1!$A$5:$C$5</c:f>
              <c:numCache>
                <c:formatCode>General</c:formatCode>
                <c:ptCount val="3"/>
                <c:pt idx="0">
                  <c:v>6927017.8218623623</c:v>
                </c:pt>
                <c:pt idx="2">
                  <c:v>6982912.3710087147</c:v>
                </c:pt>
              </c:numCache>
            </c:numRef>
          </c:val>
          <c:extLst>
            <c:ext xmlns:c16="http://schemas.microsoft.com/office/drawing/2014/chart" uri="{C3380CC4-5D6E-409C-BE32-E72D297353CC}">
              <c16:uniqueId val="{00000004-F162-4026-BEA7-58B3C9128AAB}"/>
            </c:ext>
          </c:extLst>
        </c:ser>
        <c:ser>
          <c:idx val="5"/>
          <c:order val="5"/>
          <c:spPr>
            <a:solidFill>
              <a:schemeClr val="folHlink"/>
            </a:solidFill>
            <a:ln w="9525" cmpd="sng" algn="ctr">
              <a:solidFill>
                <a:srgbClr val="FFFFFF"/>
              </a:solidFill>
              <a:prstDash val="solid"/>
            </a:ln>
          </c:spPr>
          <c:invertIfNegative val="0"/>
          <c:val>
            <c:numRef>
              <c:f>Sheet1!$A$6:$C$6</c:f>
              <c:numCache>
                <c:formatCode>General</c:formatCode>
                <c:ptCount val="3"/>
                <c:pt idx="0">
                  <c:v>17461592.465882048</c:v>
                </c:pt>
                <c:pt idx="2">
                  <c:v>17669310.11060819</c:v>
                </c:pt>
              </c:numCache>
            </c:numRef>
          </c:val>
          <c:extLst>
            <c:ext xmlns:c16="http://schemas.microsoft.com/office/drawing/2014/chart" uri="{C3380CC4-5D6E-409C-BE32-E72D297353CC}">
              <c16:uniqueId val="{00000005-F162-4026-BEA7-58B3C9128AAB}"/>
            </c:ext>
          </c:extLst>
        </c:ser>
        <c:ser>
          <c:idx val="6"/>
          <c:order val="6"/>
          <c:spPr>
            <a:solidFill>
              <a:srgbClr val="4DACF1"/>
            </a:solidFill>
            <a:ln w="9525" cmpd="sng" algn="ctr">
              <a:solidFill>
                <a:srgbClr val="FFFFFF"/>
              </a:solidFill>
              <a:prstDash val="solid"/>
            </a:ln>
          </c:spPr>
          <c:invertIfNegative val="0"/>
          <c:val>
            <c:numRef>
              <c:f>Sheet1!$A$7:$C$7</c:f>
              <c:numCache>
                <c:formatCode>General</c:formatCode>
                <c:ptCount val="3"/>
                <c:pt idx="0">
                  <c:v>32144559.093045063</c:v>
                </c:pt>
                <c:pt idx="2">
                  <c:v>33098356.876271278</c:v>
                </c:pt>
              </c:numCache>
            </c:numRef>
          </c:val>
          <c:extLst>
            <c:ext xmlns:c16="http://schemas.microsoft.com/office/drawing/2014/chart" uri="{C3380CC4-5D6E-409C-BE32-E72D297353CC}">
              <c16:uniqueId val="{00000006-F162-4026-BEA7-58B3C9128AAB}"/>
            </c:ext>
          </c:extLst>
        </c:ser>
        <c:ser>
          <c:idx val="7"/>
          <c:order val="7"/>
          <c:spPr>
            <a:solidFill>
              <a:srgbClr val="003DAB"/>
            </a:solidFill>
            <a:ln w="9525" cmpd="sng" algn="ctr">
              <a:solidFill>
                <a:srgbClr val="FFFFFF"/>
              </a:solidFill>
              <a:prstDash val="solid"/>
            </a:ln>
          </c:spPr>
          <c:invertIfNegative val="0"/>
          <c:val>
            <c:numRef>
              <c:f>Sheet1!$A$8:$C$8</c:f>
              <c:numCache>
                <c:formatCode>General</c:formatCode>
                <c:ptCount val="3"/>
                <c:pt idx="0">
                  <c:v>75865230.718115598</c:v>
                </c:pt>
                <c:pt idx="2">
                  <c:v>77322497.000920907</c:v>
                </c:pt>
              </c:numCache>
            </c:numRef>
          </c:val>
          <c:extLst>
            <c:ext xmlns:c16="http://schemas.microsoft.com/office/drawing/2014/chart" uri="{C3380CC4-5D6E-409C-BE32-E72D297353CC}">
              <c16:uniqueId val="{00000007-F162-4026-BEA7-58B3C9128AAB}"/>
            </c:ext>
          </c:extLst>
        </c:ser>
        <c:dLbls>
          <c:showLegendKey val="0"/>
          <c:showVal val="0"/>
          <c:showCatName val="0"/>
          <c:showSerName val="0"/>
          <c:showPercent val="0"/>
          <c:showBubbleSize val="0"/>
        </c:dLbls>
        <c:gapWidth val="80"/>
        <c:overlap val="100"/>
        <c:axId val="634568816"/>
        <c:axId val="1"/>
      </c:barChart>
      <c:catAx>
        <c:axId val="634568816"/>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l-GR"/>
          </a:p>
        </c:txPr>
        <c:crossAx val="1"/>
        <c:crosses val="min"/>
        <c:auto val="0"/>
        <c:lblAlgn val="ctr"/>
        <c:lblOffset val="100"/>
        <c:noMultiLvlLbl val="0"/>
      </c:catAx>
      <c:valAx>
        <c:axId val="1"/>
        <c:scaling>
          <c:orientation val="minMax"/>
          <c:max val="144027880.72191536"/>
          <c:min val="0"/>
        </c:scaling>
        <c:delete val="1"/>
        <c:axPos val="l"/>
        <c:numFmt formatCode="General" sourceLinked="1"/>
        <c:majorTickMark val="out"/>
        <c:minorTickMark val="none"/>
        <c:tickLblPos val="nextTo"/>
        <c:crossAx val="634568816"/>
        <c:crosses val="min"/>
        <c:crossBetween val="between"/>
      </c:valAx>
    </c:plotArea>
    <c:plotVisOnly val="0"/>
    <c:dispBlanksAs val="gap"/>
    <c:showDLblsOverMax val="1"/>
  </c:chart>
  <c:externalData r:id="rId1">
    <c:autoUpdate val="0"/>
  </c:externalData>
</c:chartSpace>
</file>

<file path=ppt/comments/modernComment_157_79803814.xml><?xml version="1.0" encoding="utf-8"?>
<p188:cmLst xmlns:a="http://schemas.openxmlformats.org/drawingml/2006/main" xmlns:r="http://schemas.openxmlformats.org/officeDocument/2006/relationships" xmlns:p188="http://schemas.microsoft.com/office/powerpoint/2018/8/main">
  <p188:cm id="{96817649-9FA6-4473-9C2E-D51299B99F03}" authorId="{6DFFF530-B2AC-A424-895D-07162337C55F}" created="2023-11-26T09:50:51.835">
    <pc:sldMkLst xmlns:pc="http://schemas.microsoft.com/office/powerpoint/2013/main/command">
      <pc:docMk/>
      <pc:sldMk cId="4008498596" sldId="343"/>
    </pc:sldMkLst>
    <p188:txBody>
      <a:bodyPr/>
      <a:lstStyle/>
      <a:p>
        <a:r>
          <a:rPr lang="el-GR"/>
          <a:t>Banner από Αγλαια</a:t>
        </a:r>
      </a:p>
    </p188:txBody>
  </p188:cm>
</p188:cmLst>
</file>

<file path=ppt/comments/modernComment_16F_B54FF4C5.xml><?xml version="1.0" encoding="utf-8"?>
<p188:cmLst xmlns:a="http://schemas.openxmlformats.org/drawingml/2006/main" xmlns:r="http://schemas.openxmlformats.org/officeDocument/2006/relationships" xmlns:p188="http://schemas.microsoft.com/office/powerpoint/2018/8/main">
  <p188:cm id="{7AC6327F-125C-4C4D-A578-FC526CC2548D}" authorId="{6DFFF530-B2AC-A424-895D-07162337C55F}" created="2023-11-26T10:45:24.294">
    <ac:deMkLst xmlns:ac="http://schemas.microsoft.com/office/drawing/2013/main/command">
      <pc:docMk xmlns:pc="http://schemas.microsoft.com/office/powerpoint/2013/main/command"/>
      <pc:sldMk xmlns:pc="http://schemas.microsoft.com/office/powerpoint/2013/main/command" cId="3041916101" sldId="367"/>
      <ac:spMk id="9" creationId="{00000000-0000-0000-0000-000000000000}"/>
    </ac:deMkLst>
    <p188:txBody>
      <a:bodyPr/>
      <a:lstStyle/>
      <a:p>
        <a:r>
          <a:rPr lang="el-GR"/>
          <a:t>Η σύνδεση ενός συστήματος κοστολόγησης (DRG) με τον ηλεκτρονικό φάκελο υγείας του ασθενούς ήταν κομβικής σημασίας απόφαση για την επιτυχημένη ενσωμάτωση των DRG στη χώρα μας! Το ταξίδι ξεκίνησε από το Πανεπιστημιακό Νοσοκομείο Ηρακλείου και πλέον βρίσκεται σε εφαρμογή σε όλα τα νοσοκομεία της χώρας. </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B1B28-2ECC-4C59-A7FA-8ABF8FFE4046}" type="datetimeFigureOut">
              <a:rPr lang="el-GR" smtClean="0"/>
              <a:pPr/>
              <a:t>5/12/2023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A2347-9869-4A35-83B6-037B7FD80ADF}" type="slidenum">
              <a:rPr lang="el-GR" smtClean="0"/>
              <a:pPr/>
              <a:t>‹#›</a:t>
            </a:fld>
            <a:endParaRPr lang="el-GR"/>
          </a:p>
        </p:txBody>
      </p:sp>
    </p:spTree>
    <p:extLst>
      <p:ext uri="{BB962C8B-B14F-4D97-AF65-F5344CB8AC3E}">
        <p14:creationId xmlns:p14="http://schemas.microsoft.com/office/powerpoint/2010/main" val="219778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11</a:t>
            </a:fld>
            <a:endParaRPr lang="el-GR"/>
          </a:p>
        </p:txBody>
      </p:sp>
    </p:spTree>
    <p:extLst>
      <p:ext uri="{BB962C8B-B14F-4D97-AF65-F5344CB8AC3E}">
        <p14:creationId xmlns:p14="http://schemas.microsoft.com/office/powerpoint/2010/main" val="325300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12</a:t>
            </a:fld>
            <a:endParaRPr lang="el-GR"/>
          </a:p>
        </p:txBody>
      </p:sp>
    </p:spTree>
    <p:extLst>
      <p:ext uri="{BB962C8B-B14F-4D97-AF65-F5344CB8AC3E}">
        <p14:creationId xmlns:p14="http://schemas.microsoft.com/office/powerpoint/2010/main" val="182348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13</a:t>
            </a:fld>
            <a:endParaRPr lang="el-GR"/>
          </a:p>
        </p:txBody>
      </p:sp>
    </p:spTree>
    <p:extLst>
      <p:ext uri="{BB962C8B-B14F-4D97-AF65-F5344CB8AC3E}">
        <p14:creationId xmlns:p14="http://schemas.microsoft.com/office/powerpoint/2010/main" val="2295990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14</a:t>
            </a:fld>
            <a:endParaRPr lang="el-GR"/>
          </a:p>
        </p:txBody>
      </p:sp>
    </p:spTree>
    <p:extLst>
      <p:ext uri="{BB962C8B-B14F-4D97-AF65-F5344CB8AC3E}">
        <p14:creationId xmlns:p14="http://schemas.microsoft.com/office/powerpoint/2010/main" val="283002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15</a:t>
            </a:fld>
            <a:endParaRPr lang="el-GR"/>
          </a:p>
        </p:txBody>
      </p:sp>
    </p:spTree>
    <p:extLst>
      <p:ext uri="{BB962C8B-B14F-4D97-AF65-F5344CB8AC3E}">
        <p14:creationId xmlns:p14="http://schemas.microsoft.com/office/powerpoint/2010/main" val="2134481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16</a:t>
            </a:fld>
            <a:endParaRPr lang="el-GR"/>
          </a:p>
        </p:txBody>
      </p:sp>
    </p:spTree>
    <p:extLst>
      <p:ext uri="{BB962C8B-B14F-4D97-AF65-F5344CB8AC3E}">
        <p14:creationId xmlns:p14="http://schemas.microsoft.com/office/powerpoint/2010/main" val="58890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17</a:t>
            </a:fld>
            <a:endParaRPr lang="el-GR"/>
          </a:p>
        </p:txBody>
      </p:sp>
    </p:spTree>
    <p:extLst>
      <p:ext uri="{BB962C8B-B14F-4D97-AF65-F5344CB8AC3E}">
        <p14:creationId xmlns:p14="http://schemas.microsoft.com/office/powerpoint/2010/main" val="2703439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A2347-9869-4A35-83B6-037B7FD80ADF}"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724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19</a:t>
            </a:fld>
            <a:endParaRPr lang="el-GR"/>
          </a:p>
        </p:txBody>
      </p:sp>
    </p:spTree>
    <p:extLst>
      <p:ext uri="{BB962C8B-B14F-4D97-AF65-F5344CB8AC3E}">
        <p14:creationId xmlns:p14="http://schemas.microsoft.com/office/powerpoint/2010/main" val="3274239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20</a:t>
            </a:fld>
            <a:endParaRPr lang="el-GR"/>
          </a:p>
        </p:txBody>
      </p:sp>
    </p:spTree>
    <p:extLst>
      <p:ext uri="{BB962C8B-B14F-4D97-AF65-F5344CB8AC3E}">
        <p14:creationId xmlns:p14="http://schemas.microsoft.com/office/powerpoint/2010/main" val="64145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2</a:t>
            </a:fld>
            <a:endParaRPr lang="el-GR"/>
          </a:p>
        </p:txBody>
      </p:sp>
    </p:spTree>
    <p:extLst>
      <p:ext uri="{BB962C8B-B14F-4D97-AF65-F5344CB8AC3E}">
        <p14:creationId xmlns:p14="http://schemas.microsoft.com/office/powerpoint/2010/main" val="1427634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21</a:t>
            </a:fld>
            <a:endParaRPr lang="el-GR"/>
          </a:p>
        </p:txBody>
      </p:sp>
    </p:spTree>
    <p:extLst>
      <p:ext uri="{BB962C8B-B14F-4D97-AF65-F5344CB8AC3E}">
        <p14:creationId xmlns:p14="http://schemas.microsoft.com/office/powerpoint/2010/main" val="115583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3</a:t>
            </a:fld>
            <a:endParaRPr lang="el-GR"/>
          </a:p>
        </p:txBody>
      </p:sp>
    </p:spTree>
    <p:extLst>
      <p:ext uri="{BB962C8B-B14F-4D97-AF65-F5344CB8AC3E}">
        <p14:creationId xmlns:p14="http://schemas.microsoft.com/office/powerpoint/2010/main" val="89130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4</a:t>
            </a:fld>
            <a:endParaRPr lang="el-GR"/>
          </a:p>
        </p:txBody>
      </p:sp>
    </p:spTree>
    <p:extLst>
      <p:ext uri="{BB962C8B-B14F-4D97-AF65-F5344CB8AC3E}">
        <p14:creationId xmlns:p14="http://schemas.microsoft.com/office/powerpoint/2010/main" val="349575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5</a:t>
            </a:fld>
            <a:endParaRPr lang="el-GR"/>
          </a:p>
        </p:txBody>
      </p:sp>
    </p:spTree>
    <p:extLst>
      <p:ext uri="{BB962C8B-B14F-4D97-AF65-F5344CB8AC3E}">
        <p14:creationId xmlns:p14="http://schemas.microsoft.com/office/powerpoint/2010/main" val="259913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6</a:t>
            </a:fld>
            <a:endParaRPr lang="el-GR"/>
          </a:p>
        </p:txBody>
      </p:sp>
    </p:spTree>
    <p:extLst>
      <p:ext uri="{BB962C8B-B14F-4D97-AF65-F5344CB8AC3E}">
        <p14:creationId xmlns:p14="http://schemas.microsoft.com/office/powerpoint/2010/main" val="30419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7</a:t>
            </a:fld>
            <a:endParaRPr lang="el-GR"/>
          </a:p>
        </p:txBody>
      </p:sp>
    </p:spTree>
    <p:extLst>
      <p:ext uri="{BB962C8B-B14F-4D97-AF65-F5344CB8AC3E}">
        <p14:creationId xmlns:p14="http://schemas.microsoft.com/office/powerpoint/2010/main" val="43203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2EA2347-9869-4A35-83B6-037B7FD80ADF}"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A2347-9869-4A35-83B6-037B7FD80ADF}"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52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a:prstGeom prst="rect">
            <a:avLst/>
          </a:prstGeom>
        </p:spPr>
        <p:txBody>
          <a:bodyPr anchor="b">
            <a:noAutofit/>
          </a:bodyPr>
          <a:lstStyle>
            <a:lvl1pPr algn="r">
              <a:defRPr sz="5400">
                <a:solidFill>
                  <a:schemeClr val="accent1"/>
                </a:solidFill>
              </a:defRPr>
            </a:lvl1pPr>
          </a:lstStyle>
          <a:p>
            <a:r>
              <a:rPr lang="el-GR" dirty="0"/>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a:prstGeom prst="rect">
            <a:avLst/>
          </a:prstGeo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29/11/2023</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l-GR" dirty="0"/>
              <a:t>Παρουσίαση του έργου</a:t>
            </a:r>
          </a:p>
          <a:p>
            <a:r>
              <a:rPr lang="el-GR" dirty="0"/>
              <a:t>«Εγκατάσταση και ενίσχυση μηχανισμών ελέγχου ιατρικής κωδικοποίησης του Ελληνικού Ινστιτούτου </a:t>
            </a:r>
          </a:p>
          <a:p>
            <a:endParaRPr lang="en-US" dirty="0"/>
          </a:p>
        </p:txBody>
      </p:sp>
      <p:sp>
        <p:nvSpPr>
          <p:cNvPr id="6" name="Slide Number Placeholder 5"/>
          <p:cNvSpPr>
            <a:spLocks noGrp="1"/>
          </p:cNvSpPr>
          <p:nvPr>
            <p:ph type="sldNum" sz="quarter" idx="12"/>
          </p:nvPr>
        </p:nvSpPr>
        <p:spPr>
          <a:xfrm>
            <a:off x="8575637" y="6041362"/>
            <a:ext cx="2097002" cy="365125"/>
          </a:xfrm>
        </p:spPr>
        <p:txBody>
          <a:bodyPr/>
          <a:lstStyle>
            <a:lvl1pPr>
              <a:defRPr>
                <a:solidFill>
                  <a:schemeClr val="tx1"/>
                </a:solidFill>
              </a:defRPr>
            </a:lvl1pPr>
          </a:lstStyle>
          <a:p>
            <a:r>
              <a:rPr lang="el-GR" dirty="0"/>
              <a:t>Ξενοδοχείο </a:t>
            </a:r>
            <a:r>
              <a:rPr lang="en-US" dirty="0"/>
              <a:t>Athenaeum InterContinental Athens, </a:t>
            </a:r>
            <a:r>
              <a:rPr lang="el-GR" dirty="0"/>
              <a:t>Συγγρού</a:t>
            </a:r>
            <a:endParaRPr lang="en-US" dirty="0"/>
          </a:p>
        </p:txBody>
      </p:sp>
    </p:spTree>
    <p:extLst>
      <p:ext uri="{BB962C8B-B14F-4D97-AF65-F5344CB8AC3E}">
        <p14:creationId xmlns:p14="http://schemas.microsoft.com/office/powerpoint/2010/main" val="44291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a:prstGeom prst="rect">
            <a:avLst/>
          </a:prstGeo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12/5/2023</a:t>
            </a:fld>
            <a:endParaRPr lang="en-US" dirty="0"/>
          </a:p>
        </p:txBody>
      </p:sp>
    </p:spTree>
    <p:extLst>
      <p:ext uri="{BB962C8B-B14F-4D97-AF65-F5344CB8AC3E}">
        <p14:creationId xmlns:p14="http://schemas.microsoft.com/office/powerpoint/2010/main" val="206998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a:prstGeom prst="rect">
            <a:avLst/>
          </a:prstGeo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89808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a:prstGeom prst="rect">
            <a:avLst/>
          </a:prstGeo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a:prstGeom prst="rect">
            <a:avLst/>
          </a:prstGeo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1223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a:prstGeom prst="rect">
            <a:avLst/>
          </a:prstGeo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73143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a:prstGeom prst="rect">
            <a:avLst/>
          </a:prstGeo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8692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a:prstGeom prst="rect">
            <a:avLst/>
          </a:prstGeo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80464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4" y="2160589"/>
            <a:ext cx="8596668" cy="3880773"/>
          </a:xfrm>
          <a:prstGeom prst="rect">
            <a:avLst/>
          </a:prstGeo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17313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a:prstGeom prst="rect">
            <a:avLst/>
          </a:prstGeo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a:prstGeom prst="rect">
            <a:avLst/>
          </a:prstGeo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46358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8053DF-7251-93FB-8E01-8B45F489AB85}"/>
              </a:ext>
            </a:extLst>
          </p:cNvPr>
          <p:cNvSpPr>
            <a:spLocks noGrp="1"/>
          </p:cNvSpPr>
          <p:nvPr>
            <p:ph type="title"/>
          </p:nvPr>
        </p:nvSpPr>
        <p:spPr>
          <a:xfrm>
            <a:off x="838200" y="365125"/>
            <a:ext cx="10515600" cy="1325563"/>
          </a:xfrm>
          <a:prstGeom prst="rect">
            <a:avLst/>
          </a:prstGeom>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061EFFC-DAB4-E907-2E61-2138C9C330AF}"/>
              </a:ext>
            </a:extLst>
          </p:cNvPr>
          <p:cNvSpPr>
            <a:spLocks noGrp="1"/>
          </p:cNvSpPr>
          <p:nvPr>
            <p:ph type="dt" sz="half" idx="10"/>
          </p:nvPr>
        </p:nvSpPr>
        <p:spPr/>
        <p:txBody>
          <a:bodyPr/>
          <a:lstStyle/>
          <a:p>
            <a:r>
              <a:rPr lang="en-US"/>
              <a:t>29/11/2023</a:t>
            </a:r>
            <a:endParaRPr lang="en-US" dirty="0"/>
          </a:p>
        </p:txBody>
      </p:sp>
      <p:sp>
        <p:nvSpPr>
          <p:cNvPr id="4" name="Θέση υποσέλιδου 3">
            <a:extLst>
              <a:ext uri="{FF2B5EF4-FFF2-40B4-BE49-F238E27FC236}">
                <a16:creationId xmlns:a16="http://schemas.microsoft.com/office/drawing/2014/main" id="{C3018DC5-6E5C-7292-4830-01CACF9BFD33}"/>
              </a:ext>
            </a:extLst>
          </p:cNvPr>
          <p:cNvSpPr>
            <a:spLocks noGrp="1"/>
          </p:cNvSpPr>
          <p:nvPr>
            <p:ph type="ftr" sz="quarter" idx="11"/>
          </p:nvPr>
        </p:nvSpPr>
        <p:spPr/>
        <p:txBody>
          <a:bodyPr/>
          <a:lstStyle/>
          <a:p>
            <a:r>
              <a:rPr lang="el-GR"/>
              <a:t>Παρουσίαση του έργου</a:t>
            </a:r>
          </a:p>
          <a:p>
            <a:r>
              <a:rPr lang="el-GR"/>
              <a:t>«Εγκατάσταση και ενίσχυση μηχανισμών ελέγχου ιατρικής κωδικοποίησης του Ελληνικού Ινστιτούτου </a:t>
            </a:r>
          </a:p>
          <a:p>
            <a:endParaRPr lang="en-US" dirty="0"/>
          </a:p>
        </p:txBody>
      </p:sp>
      <p:sp>
        <p:nvSpPr>
          <p:cNvPr id="5" name="Θέση αριθμού διαφάνειας 4">
            <a:extLst>
              <a:ext uri="{FF2B5EF4-FFF2-40B4-BE49-F238E27FC236}">
                <a16:creationId xmlns:a16="http://schemas.microsoft.com/office/drawing/2014/main" id="{7F0CD07E-8F08-77A4-9E23-C292C0DDCAD1}"/>
              </a:ext>
            </a:extLst>
          </p:cNvPr>
          <p:cNvSpPr>
            <a:spLocks noGrp="1"/>
          </p:cNvSpPr>
          <p:nvPr>
            <p:ph type="sldNum" sz="quarter" idx="12"/>
          </p:nvPr>
        </p:nvSpPr>
        <p:spPr/>
        <p:txBody>
          <a:bodyPr/>
          <a:lstStyle/>
          <a:p>
            <a:r>
              <a:rPr lang="el-GR"/>
              <a:t>Ξενοδοχείο </a:t>
            </a:r>
            <a:r>
              <a:rPr lang="en-US"/>
              <a:t>Athenaeum InterContinental Athens, </a:t>
            </a:r>
            <a:r>
              <a:rPr lang="el-GR"/>
              <a:t>Συγγρού</a:t>
            </a:r>
            <a:endParaRPr lang="en-US"/>
          </a:p>
          <a:p>
            <a:endParaRPr lang="en-US" dirty="0"/>
          </a:p>
        </p:txBody>
      </p:sp>
    </p:spTree>
    <p:extLst>
      <p:ext uri="{BB962C8B-B14F-4D97-AF65-F5344CB8AC3E}">
        <p14:creationId xmlns:p14="http://schemas.microsoft.com/office/powerpoint/2010/main" val="516109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C16764-755E-0F83-61D2-C19A5678BC3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2732B6E-01B9-18A7-2039-FBADC4934C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712738C-C7EC-126A-A750-4B2D8C09703C}"/>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5" name="Θέση υποσέλιδου 4">
            <a:extLst>
              <a:ext uri="{FF2B5EF4-FFF2-40B4-BE49-F238E27FC236}">
                <a16:creationId xmlns:a16="http://schemas.microsoft.com/office/drawing/2014/main" id="{77ABA37B-217D-0927-3B75-8C4F7DAA452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CE45D35-6DE0-1125-BF38-5425DF3BB806}"/>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307083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98848B-4DBA-BA91-2806-B3EF3A03B50D}"/>
              </a:ext>
            </a:extLst>
          </p:cNvPr>
          <p:cNvSpPr>
            <a:spLocks noGrp="1"/>
          </p:cNvSpPr>
          <p:nvPr>
            <p:ph type="title"/>
          </p:nvPr>
        </p:nvSpPr>
        <p:spPr>
          <a:xfrm>
            <a:off x="677334" y="609600"/>
            <a:ext cx="8596668" cy="1320800"/>
          </a:xfrm>
          <a:prstGeom prst="rect">
            <a:avLst/>
          </a:prstGeom>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D099620-37B7-EE5E-67DE-0550DF31410C}"/>
              </a:ext>
            </a:extLst>
          </p:cNvPr>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4" name="Θέση υποσέλιδου 3">
            <a:extLst>
              <a:ext uri="{FF2B5EF4-FFF2-40B4-BE49-F238E27FC236}">
                <a16:creationId xmlns:a16="http://schemas.microsoft.com/office/drawing/2014/main" id="{ED1D9F68-2464-C937-DE81-2FE499E016B0}"/>
              </a:ext>
            </a:extLst>
          </p:cNvPr>
          <p:cNvSpPr>
            <a:spLocks noGrp="1"/>
          </p:cNvSpPr>
          <p:nvPr>
            <p:ph type="ftr" sz="quarter" idx="11"/>
          </p:nvPr>
        </p:nvSpPr>
        <p:spPr/>
        <p:txBody>
          <a:bodyPr/>
          <a:lstStyle/>
          <a:p>
            <a:endParaRPr lang="en-US" dirty="0"/>
          </a:p>
        </p:txBody>
      </p:sp>
      <p:sp>
        <p:nvSpPr>
          <p:cNvPr id="5" name="Θέση αριθμού διαφάνειας 4">
            <a:extLst>
              <a:ext uri="{FF2B5EF4-FFF2-40B4-BE49-F238E27FC236}">
                <a16:creationId xmlns:a16="http://schemas.microsoft.com/office/drawing/2014/main" id="{C3226EA1-D457-2EA0-224C-57053BB4C3EA}"/>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15890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A1023D-8725-3DE2-9782-4F4E52B2E83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58783B4-939D-C08F-3F84-F6C71FC7961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20D1C02-742A-5F2C-E03F-56064FD1C6DE}"/>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5" name="Θέση υποσέλιδου 4">
            <a:extLst>
              <a:ext uri="{FF2B5EF4-FFF2-40B4-BE49-F238E27FC236}">
                <a16:creationId xmlns:a16="http://schemas.microsoft.com/office/drawing/2014/main" id="{B7E35ABF-4899-2107-D78A-CF651B3D374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C2C0586-6BDE-A8B0-86BA-66454ED3E2D4}"/>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3062578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C302A4-844A-722B-794E-2386A98E583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58DAAE1-FB70-86F2-DBDF-2C18A105EB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0735538-5893-06F3-9395-D99508D317F0}"/>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5" name="Θέση υποσέλιδου 4">
            <a:extLst>
              <a:ext uri="{FF2B5EF4-FFF2-40B4-BE49-F238E27FC236}">
                <a16:creationId xmlns:a16="http://schemas.microsoft.com/office/drawing/2014/main" id="{5BE15F9F-F892-6EDF-A06E-E9FA8CFE7EB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037CD88-0860-D8B5-09FE-1ADC23EAB78B}"/>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148511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B62CE5-6366-7F81-E234-DA5D366C248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C7E830F-7E90-FC00-F0E2-A345A322464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F2A97DEE-9A17-D6B5-67F4-06363B31257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F6B6E1-6E01-E0ED-AA3A-64E5EBD60DDF}"/>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6" name="Θέση υποσέλιδου 5">
            <a:extLst>
              <a:ext uri="{FF2B5EF4-FFF2-40B4-BE49-F238E27FC236}">
                <a16:creationId xmlns:a16="http://schemas.microsoft.com/office/drawing/2014/main" id="{EE8C1318-F2C3-4DCE-90B9-28F94F02AF5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A070518-F6EA-B62E-1809-FBE15030263C}"/>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3449946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DF623D-8829-470B-FDC0-52D3A69013B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C208D48-C69F-E3B6-D797-1E31BE6E0E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67DB3B2-D3B7-92D2-3FE3-8C23000DAD7A}"/>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C546BA1-1CBC-CB1C-B4DF-3C1BF670CC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9BA4EFA-ADF0-008C-8B9D-5D646CE1DB0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D2AB151-8B16-B8DA-84CE-E548569BF631}"/>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8" name="Θέση υποσέλιδου 7">
            <a:extLst>
              <a:ext uri="{FF2B5EF4-FFF2-40B4-BE49-F238E27FC236}">
                <a16:creationId xmlns:a16="http://schemas.microsoft.com/office/drawing/2014/main" id="{9058F0CC-E06E-5CFB-2A9F-D479A5827A1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9147D78-BD34-4028-F4B0-EFED928E3E2A}"/>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2137928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441618-A8F6-5C5A-6BCB-686D19437D8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3C6BF29-E7A9-3364-A756-76A4A9B65D00}"/>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4" name="Θέση υποσέλιδου 3">
            <a:extLst>
              <a:ext uri="{FF2B5EF4-FFF2-40B4-BE49-F238E27FC236}">
                <a16:creationId xmlns:a16="http://schemas.microsoft.com/office/drawing/2014/main" id="{5C1B0B0A-5693-33EA-4ECD-AEB4311438D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364743A-1F28-A7EB-93DB-B282046A734E}"/>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1858487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CC80774-B577-1982-4006-F7AF23284880}"/>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3" name="Θέση υποσέλιδου 2">
            <a:extLst>
              <a:ext uri="{FF2B5EF4-FFF2-40B4-BE49-F238E27FC236}">
                <a16:creationId xmlns:a16="http://schemas.microsoft.com/office/drawing/2014/main" id="{AD35B53E-A4E3-1640-A7F1-FC57D7B8F06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D8A2F8F-6AA3-C2BA-1C73-A43566A5ACE5}"/>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1819955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A0383D-3624-EDA7-2B9B-4EE6886DEEF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292D230-C608-8ED1-C7B0-1AD548A779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4A0E85F0-BF60-4AC0-50F7-2C0186C8A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70B5A57-263E-37E7-AC50-F35918A1F602}"/>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6" name="Θέση υποσέλιδου 5">
            <a:extLst>
              <a:ext uri="{FF2B5EF4-FFF2-40B4-BE49-F238E27FC236}">
                <a16:creationId xmlns:a16="http://schemas.microsoft.com/office/drawing/2014/main" id="{9D17F32C-10C4-E0B3-B6A2-C223D9DCDE8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6E225BB-F561-254D-0344-B8E8B321629E}"/>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836917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80F679-7D0E-71E4-050D-FA90C8DB224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1700EB5-82A4-D7FD-487C-067270F8A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9A81CD9-2146-E7F7-F3D7-35F27FC14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0AB1A03-255A-E270-4A63-B70DC3B3F2B4}"/>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6" name="Θέση υποσέλιδου 5">
            <a:extLst>
              <a:ext uri="{FF2B5EF4-FFF2-40B4-BE49-F238E27FC236}">
                <a16:creationId xmlns:a16="http://schemas.microsoft.com/office/drawing/2014/main" id="{58FE172F-2B5F-E69E-28D4-3323D84EA3D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5602187-35D3-F04C-8B1A-5DC6E82346C1}"/>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1939640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91FD22-371B-5A03-B6F5-6E750307625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4DECEB3-80E0-C092-FD3D-7699313ED2D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7DD8DAD-26AD-4AB5-196A-4365B9C8E197}"/>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5" name="Θέση υποσέλιδου 4">
            <a:extLst>
              <a:ext uri="{FF2B5EF4-FFF2-40B4-BE49-F238E27FC236}">
                <a16:creationId xmlns:a16="http://schemas.microsoft.com/office/drawing/2014/main" id="{1A392DE2-1A5F-5A46-1C4C-0806156D86E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BAF9DA0-3813-49EC-3F4C-FF863BD61177}"/>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1225760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3611436-2081-2941-6507-9BF0A4FA8F3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24E15D3-CB0D-4617-8182-E01175F5C11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C59B118-D1C4-18CE-0EDC-77F5AC2D0F72}"/>
              </a:ext>
            </a:extLst>
          </p:cNvPr>
          <p:cNvSpPr>
            <a:spLocks noGrp="1"/>
          </p:cNvSpPr>
          <p:nvPr>
            <p:ph type="dt" sz="half" idx="10"/>
          </p:nvPr>
        </p:nvSpPr>
        <p:spPr/>
        <p:txBody>
          <a:bodyPr/>
          <a:lstStyle/>
          <a:p>
            <a:fld id="{20EC6D20-2827-4C2C-AA6E-0499D31F6177}" type="datetimeFigureOut">
              <a:rPr lang="el-GR" smtClean="0"/>
              <a:t>5/12/2023</a:t>
            </a:fld>
            <a:endParaRPr lang="el-GR"/>
          </a:p>
        </p:txBody>
      </p:sp>
      <p:sp>
        <p:nvSpPr>
          <p:cNvPr id="5" name="Θέση υποσέλιδου 4">
            <a:extLst>
              <a:ext uri="{FF2B5EF4-FFF2-40B4-BE49-F238E27FC236}">
                <a16:creationId xmlns:a16="http://schemas.microsoft.com/office/drawing/2014/main" id="{EFAED8A4-E940-C8FD-C0B1-AB2439CEC4A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F6E184-340F-E0B3-4B0A-DA7AF179D854}"/>
              </a:ext>
            </a:extLst>
          </p:cNvPr>
          <p:cNvSpPr>
            <a:spLocks noGrp="1"/>
          </p:cNvSpPr>
          <p:nvPr>
            <p:ph type="sldNum" sz="quarter" idx="12"/>
          </p:nvPr>
        </p:nvSpPr>
        <p:spPr/>
        <p:txBody>
          <a:bodyPr/>
          <a:lstStyle/>
          <a:p>
            <a:fld id="{C70555BE-B395-4FF6-824D-F41CEED46B48}" type="slidenum">
              <a:rPr lang="el-GR" smtClean="0"/>
              <a:t>‹#›</a:t>
            </a:fld>
            <a:endParaRPr lang="el-GR"/>
          </a:p>
        </p:txBody>
      </p:sp>
    </p:spTree>
    <p:extLst>
      <p:ext uri="{BB962C8B-B14F-4D97-AF65-F5344CB8AC3E}">
        <p14:creationId xmlns:p14="http://schemas.microsoft.com/office/powerpoint/2010/main" val="36555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77334" y="2160589"/>
            <a:ext cx="8596668" cy="3880773"/>
          </a:xfrm>
          <a:prstGeom prst="rect">
            <a:avLst/>
          </a:prstGeo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0549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a:prstGeom prst="rect">
            <a:avLst/>
          </a:prstGeo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a:prstGeom prst="rect">
            <a:avLst/>
          </a:prstGeo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9554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a:prstGeom prst="rect">
            <a:avLst/>
          </a:prstGeo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a:prstGeom prst="rect">
            <a:avLst/>
          </a:prstGeo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02887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a:prstGeom prst="rect">
            <a:avLst/>
          </a:prstGeo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a:prstGeom prst="rect">
            <a:avLst/>
          </a:prstGeo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917052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3650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6263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a:prstGeom prst="rect">
            <a:avLst/>
          </a:prstGeo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a:prstGeom prst="rect">
            <a:avLst/>
          </a:prstGeo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a:prstGeom prst="rect">
            <a:avLst/>
          </a:prstGeo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7DE6118-2437-4B30-8E3C-4D2BE6020583}" type="datetimeFigureOut">
              <a:rPr lang="en-US" smtClean="0"/>
              <a:pPr/>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94502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emf"/><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vmlDrawing" Target="../drawings/vmlDrawing2.v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image" Target="../media/image1.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oleObject" Target="../embeddings/oleObject2.bin"/><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A162921-5C23-6F85-9ACE-FFC7F2784D66}"/>
              </a:ext>
            </a:extLst>
          </p:cNvPr>
          <p:cNvGraphicFramePr>
            <a:graphicFrameLocks noChangeAspect="1"/>
          </p:cNvGraphicFramePr>
          <p:nvPr userDrawn="1">
            <p:custDataLst>
              <p:tags r:id="rId21"/>
            </p:custDataLst>
            <p:extLst>
              <p:ext uri="{D42A27DB-BD31-4B8C-83A1-F6EECF244321}">
                <p14:modId xmlns:p14="http://schemas.microsoft.com/office/powerpoint/2010/main" val="10155971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22" imgW="395" imgH="396" progId="TCLayout.ActiveDocument.1">
                  <p:embed/>
                </p:oleObj>
              </mc:Choice>
              <mc:Fallback>
                <p:oleObj name="think-cell Slide" r:id="rId22" imgW="395" imgH="396" progId="TCLayout.ActiveDocument.1">
                  <p:embed/>
                  <p:pic>
                    <p:nvPicPr>
                      <p:cNvPr id="0" name=""/>
                      <p:cNvPicPr/>
                      <p:nvPr/>
                    </p:nvPicPr>
                    <p:blipFill>
                      <a:blip r:embed="rId23"/>
                      <a:stretch>
                        <a:fillRect/>
                      </a:stretch>
                    </p:blipFill>
                    <p:spPr>
                      <a:xfrm>
                        <a:off x="1588" y="1588"/>
                        <a:ext cx="1588" cy="1588"/>
                      </a:xfrm>
                      <a:prstGeom prst="rect">
                        <a:avLst/>
                      </a:prstGeom>
                    </p:spPr>
                  </p:pic>
                </p:oleObj>
              </mc:Fallback>
            </mc:AlternateContent>
          </a:graphicData>
        </a:graphic>
      </p:graphicFrame>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Date Placeholder 3"/>
          <p:cNvSpPr>
            <a:spLocks noGrp="1"/>
          </p:cNvSpPr>
          <p:nvPr>
            <p:ph type="dt" sz="half" idx="2"/>
          </p:nvPr>
        </p:nvSpPr>
        <p:spPr>
          <a:xfrm>
            <a:off x="6891763" y="5417507"/>
            <a:ext cx="911939" cy="365125"/>
          </a:xfrm>
          <a:prstGeom prst="rect">
            <a:avLst/>
          </a:prstGeom>
        </p:spPr>
        <p:txBody>
          <a:bodyPr vert="horz" lIns="91440" tIns="45720" rIns="91440" bIns="45720" rtlCol="0" anchor="ctr" anchorCtr="0"/>
          <a:lstStyle>
            <a:lvl1pPr algn="r">
              <a:defRPr sz="900">
                <a:ln>
                  <a:solidFill>
                    <a:schemeClr val="tx1"/>
                  </a:solidFill>
                </a:ln>
                <a:solidFill>
                  <a:schemeClr val="tx1"/>
                </a:solidFill>
              </a:defRPr>
            </a:lvl1pPr>
          </a:lstStyle>
          <a:p>
            <a:r>
              <a:rPr lang="en-US"/>
              <a:t>29/11/2023</a:t>
            </a:r>
            <a:endParaRPr lang="en-US" dirty="0"/>
          </a:p>
        </p:txBody>
      </p:sp>
      <p:sp>
        <p:nvSpPr>
          <p:cNvPr id="5" name="Footer Placeholder 4"/>
          <p:cNvSpPr>
            <a:spLocks noGrp="1"/>
          </p:cNvSpPr>
          <p:nvPr>
            <p:ph type="ftr" sz="quarter" idx="3"/>
          </p:nvPr>
        </p:nvSpPr>
        <p:spPr>
          <a:xfrm>
            <a:off x="785082" y="5428978"/>
            <a:ext cx="5886652" cy="365125"/>
          </a:xfrm>
          <a:prstGeom prst="rect">
            <a:avLst/>
          </a:prstGeom>
        </p:spPr>
        <p:txBody>
          <a:bodyPr vert="horz" lIns="91440" tIns="45720" rIns="91440" bIns="45720" rtlCol="0" anchor="t" anchorCtr="1"/>
          <a:lstStyle>
            <a:lvl1pPr algn="l">
              <a:defRPr sz="900">
                <a:ln>
                  <a:solidFill>
                    <a:schemeClr val="tx1"/>
                  </a:solidFill>
                </a:ln>
                <a:solidFill>
                  <a:schemeClr val="tx1"/>
                </a:solidFill>
              </a:defRPr>
            </a:lvl1pPr>
          </a:lstStyle>
          <a:p>
            <a:r>
              <a:rPr lang="el-GR" dirty="0"/>
              <a:t>Παρουσίαση του έργου</a:t>
            </a:r>
          </a:p>
          <a:p>
            <a:r>
              <a:rPr lang="el-GR" dirty="0"/>
              <a:t>«Εγκατάσταση και ενίσχυση μηχανισμών ελέγχου ιατρικής κωδικοποίησης του Ελληνικού Ινστιτούτου </a:t>
            </a:r>
          </a:p>
          <a:p>
            <a:endParaRPr lang="en-US" dirty="0"/>
          </a:p>
        </p:txBody>
      </p:sp>
      <p:sp>
        <p:nvSpPr>
          <p:cNvPr id="6" name="Slide Number Placeholder 5"/>
          <p:cNvSpPr>
            <a:spLocks noGrp="1"/>
          </p:cNvSpPr>
          <p:nvPr>
            <p:ph type="sldNum" sz="quarter" idx="4"/>
          </p:nvPr>
        </p:nvSpPr>
        <p:spPr>
          <a:xfrm>
            <a:off x="7967022" y="5428977"/>
            <a:ext cx="1724454" cy="365125"/>
          </a:xfrm>
          <a:prstGeom prst="rect">
            <a:avLst/>
          </a:prstGeom>
        </p:spPr>
        <p:txBody>
          <a:bodyPr vert="horz" lIns="91440" tIns="45720" rIns="91440" bIns="45720" rtlCol="0" anchor="t" anchorCtr="0"/>
          <a:lstStyle>
            <a:lvl1pPr algn="r">
              <a:defRPr sz="900">
                <a:ln>
                  <a:solidFill>
                    <a:schemeClr val="tx1"/>
                  </a:solidFill>
                </a:ln>
                <a:solidFill>
                  <a:schemeClr val="tx1"/>
                </a:solidFill>
              </a:defRPr>
            </a:lvl1pPr>
          </a:lstStyle>
          <a:p>
            <a:r>
              <a:rPr lang="el-GR" dirty="0"/>
              <a:t>Ξενοδοχείο </a:t>
            </a:r>
            <a:r>
              <a:rPr lang="en-US" dirty="0"/>
              <a:t>Athenaeum InterContinental Athens</a:t>
            </a:r>
          </a:p>
          <a:p>
            <a:endParaRPr lang="en-US" dirty="0"/>
          </a:p>
        </p:txBody>
      </p:sp>
      <p:pic>
        <p:nvPicPr>
          <p:cNvPr id="11" name="Εικόνα 10">
            <a:extLst>
              <a:ext uri="{FF2B5EF4-FFF2-40B4-BE49-F238E27FC236}">
                <a16:creationId xmlns:a16="http://schemas.microsoft.com/office/drawing/2014/main" id="{B332131B-34BD-0E72-6620-7AE0D2761474}"/>
              </a:ext>
            </a:extLst>
          </p:cNvPr>
          <p:cNvPicPr>
            <a:picLocks noChangeAspect="1"/>
          </p:cNvPicPr>
          <p:nvPr userDrawn="1"/>
        </p:nvPicPr>
        <p:blipFill>
          <a:blip r:embed="rId24"/>
          <a:stretch>
            <a:fillRect/>
          </a:stretch>
        </p:blipFill>
        <p:spPr>
          <a:xfrm>
            <a:off x="3854245" y="5854735"/>
            <a:ext cx="3234673" cy="957503"/>
          </a:xfrm>
          <a:prstGeom prst="rect">
            <a:avLst/>
          </a:prstGeom>
        </p:spPr>
      </p:pic>
      <p:pic>
        <p:nvPicPr>
          <p:cNvPr id="12" name="Εικόνα 11">
            <a:extLst>
              <a:ext uri="{FF2B5EF4-FFF2-40B4-BE49-F238E27FC236}">
                <a16:creationId xmlns:a16="http://schemas.microsoft.com/office/drawing/2014/main" id="{82F6D4A5-CA72-7202-2A4E-98DB4C22E5A5}"/>
              </a:ext>
            </a:extLst>
          </p:cNvPr>
          <p:cNvPicPr>
            <a:picLocks noChangeAspect="1"/>
          </p:cNvPicPr>
          <p:nvPr userDrawn="1"/>
        </p:nvPicPr>
        <p:blipFill>
          <a:blip r:embed="rId25"/>
          <a:stretch>
            <a:fillRect/>
          </a:stretch>
        </p:blipFill>
        <p:spPr>
          <a:xfrm>
            <a:off x="5304696" y="273721"/>
            <a:ext cx="3760565" cy="549730"/>
          </a:xfrm>
          <a:prstGeom prst="rect">
            <a:avLst/>
          </a:prstGeom>
        </p:spPr>
      </p:pic>
      <p:pic>
        <p:nvPicPr>
          <p:cNvPr id="13" name="Εικόνα 12">
            <a:extLst>
              <a:ext uri="{FF2B5EF4-FFF2-40B4-BE49-F238E27FC236}">
                <a16:creationId xmlns:a16="http://schemas.microsoft.com/office/drawing/2014/main" id="{FD00A75E-4A3F-BDDA-DC42-C4E7FEEA4073}"/>
              </a:ext>
            </a:extLst>
          </p:cNvPr>
          <p:cNvPicPr>
            <a:picLocks noChangeAspect="1"/>
          </p:cNvPicPr>
          <p:nvPr userDrawn="1"/>
        </p:nvPicPr>
        <p:blipFill>
          <a:blip r:embed="rId26"/>
          <a:stretch>
            <a:fillRect/>
          </a:stretch>
        </p:blipFill>
        <p:spPr>
          <a:xfrm>
            <a:off x="983226" y="325327"/>
            <a:ext cx="1993029" cy="639738"/>
          </a:xfrm>
          <a:prstGeom prst="rect">
            <a:avLst/>
          </a:prstGeom>
        </p:spPr>
      </p:pic>
    </p:spTree>
    <p:extLst>
      <p:ext uri="{BB962C8B-B14F-4D97-AF65-F5344CB8AC3E}">
        <p14:creationId xmlns:p14="http://schemas.microsoft.com/office/powerpoint/2010/main" val="1648949452"/>
      </p:ext>
    </p:extLst>
  </p:cSld>
  <p:clrMap bg1="lt1" tx1="dk1" bg2="lt2" tx2="dk2" accent1="accent1" accent2="accent2" accent3="accent3" accent4="accent4" accent5="accent5" accent6="accent6" hlink="hlink" folHlink="folHlink"/>
  <p:sldLayoutIdLst>
    <p:sldLayoutId id="2147483851" r:id="rId1"/>
    <p:sldLayoutId id="2147483867"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C7F9A5C-4EDC-03BD-5C13-A282A263A472}"/>
              </a:ext>
            </a:extLst>
          </p:cNvPr>
          <p:cNvGraphicFramePr>
            <a:graphicFrameLocks noChangeAspect="1"/>
          </p:cNvGraphicFramePr>
          <p:nvPr userDrawn="1">
            <p:custDataLst>
              <p:tags r:id="rId14"/>
            </p:custDataLst>
            <p:extLst>
              <p:ext uri="{D42A27DB-BD31-4B8C-83A1-F6EECF244321}">
                <p14:modId xmlns:p14="http://schemas.microsoft.com/office/powerpoint/2010/main" val="2597745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15" imgW="395" imgH="396" progId="TCLayout.ActiveDocument.1">
                  <p:embed/>
                </p:oleObj>
              </mc:Choice>
              <mc:Fallback>
                <p:oleObj name="think-cell Slide" r:id="rId15" imgW="395" imgH="396"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Θέση τίτλου 1">
            <a:extLst>
              <a:ext uri="{FF2B5EF4-FFF2-40B4-BE49-F238E27FC236}">
                <a16:creationId xmlns:a16="http://schemas.microsoft.com/office/drawing/2014/main" id="{DD512C3E-075F-6FA1-3B5E-4FB910FF77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145E5A8-11D8-32C5-D745-C4324A44A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341AF2E-6016-FA76-C6C0-DBAD84888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C6D20-2827-4C2C-AA6E-0499D31F6177}" type="datetimeFigureOut">
              <a:rPr lang="el-GR" smtClean="0"/>
              <a:t>5/12/2023</a:t>
            </a:fld>
            <a:endParaRPr lang="el-GR"/>
          </a:p>
        </p:txBody>
      </p:sp>
      <p:sp>
        <p:nvSpPr>
          <p:cNvPr id="5" name="Θέση υποσέλιδου 4">
            <a:extLst>
              <a:ext uri="{FF2B5EF4-FFF2-40B4-BE49-F238E27FC236}">
                <a16:creationId xmlns:a16="http://schemas.microsoft.com/office/drawing/2014/main" id="{8394FEA5-5935-566F-0413-742104754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FE979FF-941C-9A94-A066-99BC74969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555BE-B395-4FF6-824D-F41CEED46B48}" type="slidenum">
              <a:rPr lang="el-GR" smtClean="0"/>
              <a:t>‹#›</a:t>
            </a:fld>
            <a:endParaRPr lang="el-GR"/>
          </a:p>
        </p:txBody>
      </p:sp>
    </p:spTree>
    <p:extLst>
      <p:ext uri="{BB962C8B-B14F-4D97-AF65-F5344CB8AC3E}">
        <p14:creationId xmlns:p14="http://schemas.microsoft.com/office/powerpoint/2010/main" val="379868568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21" Type="http://schemas.openxmlformats.org/officeDocument/2006/relationships/tags" Target="../tags/tag23.xml"/><Relationship Id="rId34" Type="http://schemas.openxmlformats.org/officeDocument/2006/relationships/image" Target="../media/image3.emf"/><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image" Target="../media/image4.emf"/><Relationship Id="rId38" Type="http://schemas.openxmlformats.org/officeDocument/2006/relationships/chart" Target="../charts/chart2.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image" Target="../media/image1.emf"/><Relationship Id="rId37" Type="http://schemas.openxmlformats.org/officeDocument/2006/relationships/chart" Target="../charts/chart1.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image" Target="../media/image5.jpe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oleObject" Target="../embeddings/oleObject3.bin"/><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notesSlide" Target="../notesSlides/notesSlide11.xml"/><Relationship Id="rId35" Type="http://schemas.openxmlformats.org/officeDocument/2006/relationships/image" Target="../media/image6.emf"/><Relationship Id="rId8" Type="http://schemas.openxmlformats.org/officeDocument/2006/relationships/tags" Target="../tags/tag10.xml"/><Relationship Id="rId3" Type="http://schemas.openxmlformats.org/officeDocument/2006/relationships/tags" Target="../tags/tag5.xml"/></Relationships>
</file>

<file path=ppt/slides/_rels/slide1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image" Target="../media/image4.emf"/><Relationship Id="rId3" Type="http://schemas.openxmlformats.org/officeDocument/2006/relationships/tags" Target="../tags/tag32.xml"/><Relationship Id="rId21" Type="http://schemas.openxmlformats.org/officeDocument/2006/relationships/tags" Target="../tags/tag50.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image" Target="../media/image1.emf"/><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tags" Target="../tags/tag49.xml"/><Relationship Id="rId29" Type="http://schemas.openxmlformats.org/officeDocument/2006/relationships/image" Target="../media/image5.jpeg"/><Relationship Id="rId1" Type="http://schemas.openxmlformats.org/officeDocument/2006/relationships/vmlDrawing" Target="../drawings/vmlDrawing4.v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oleObject" Target="../embeddings/oleObject4.bin"/><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notesSlide" Target="../notesSlides/notesSlide12.xml"/><Relationship Id="rId28" Type="http://schemas.openxmlformats.org/officeDocument/2006/relationships/image" Target="../media/image6.emf"/><Relationship Id="rId10" Type="http://schemas.openxmlformats.org/officeDocument/2006/relationships/tags" Target="../tags/tag39.xml"/><Relationship Id="rId19" Type="http://schemas.openxmlformats.org/officeDocument/2006/relationships/tags" Target="../tags/tag48.xml"/><Relationship Id="rId31" Type="http://schemas.openxmlformats.org/officeDocument/2006/relationships/chart" Target="../charts/chart4.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slideLayout" Target="../slideLayouts/slideLayout1.xml"/><Relationship Id="rId27" Type="http://schemas.openxmlformats.org/officeDocument/2006/relationships/image" Target="../media/image3.emf"/><Relationship Id="rId30" Type="http://schemas.openxmlformats.org/officeDocument/2006/relationships/chart" Target="../charts/chart3.xml"/></Relationships>
</file>

<file path=ppt/slides/_rels/slide14.xml.rels><?xml version="1.0" encoding="UTF-8" standalone="yes"?>
<Relationships xmlns="http://schemas.openxmlformats.org/package/2006/relationships"><Relationship Id="rId13" Type="http://schemas.openxmlformats.org/officeDocument/2006/relationships/tags" Target="../tags/tag62.xml"/><Relationship Id="rId18" Type="http://schemas.openxmlformats.org/officeDocument/2006/relationships/tags" Target="../tags/tag67.xml"/><Relationship Id="rId26" Type="http://schemas.openxmlformats.org/officeDocument/2006/relationships/tags" Target="../tags/tag75.xml"/><Relationship Id="rId39" Type="http://schemas.openxmlformats.org/officeDocument/2006/relationships/tags" Target="../tags/tag88.xml"/><Relationship Id="rId21" Type="http://schemas.openxmlformats.org/officeDocument/2006/relationships/tags" Target="../tags/tag70.xml"/><Relationship Id="rId34" Type="http://schemas.openxmlformats.org/officeDocument/2006/relationships/tags" Target="../tags/tag83.xml"/><Relationship Id="rId42" Type="http://schemas.openxmlformats.org/officeDocument/2006/relationships/tags" Target="../tags/tag91.xml"/><Relationship Id="rId47" Type="http://schemas.openxmlformats.org/officeDocument/2006/relationships/tags" Target="../tags/tag96.xml"/><Relationship Id="rId50" Type="http://schemas.openxmlformats.org/officeDocument/2006/relationships/slideLayout" Target="../slideLayouts/slideLayout1.xml"/><Relationship Id="rId55" Type="http://schemas.openxmlformats.org/officeDocument/2006/relationships/image" Target="../media/image3.emf"/><Relationship Id="rId7" Type="http://schemas.openxmlformats.org/officeDocument/2006/relationships/tags" Target="../tags/tag56.xml"/><Relationship Id="rId2" Type="http://schemas.openxmlformats.org/officeDocument/2006/relationships/tags" Target="../tags/tag51.xml"/><Relationship Id="rId16" Type="http://schemas.openxmlformats.org/officeDocument/2006/relationships/tags" Target="../tags/tag65.xml"/><Relationship Id="rId29" Type="http://schemas.openxmlformats.org/officeDocument/2006/relationships/tags" Target="../tags/tag78.xml"/><Relationship Id="rId11" Type="http://schemas.openxmlformats.org/officeDocument/2006/relationships/tags" Target="../tags/tag60.xml"/><Relationship Id="rId24" Type="http://schemas.openxmlformats.org/officeDocument/2006/relationships/tags" Target="../tags/tag73.xml"/><Relationship Id="rId32" Type="http://schemas.openxmlformats.org/officeDocument/2006/relationships/tags" Target="../tags/tag81.xml"/><Relationship Id="rId37" Type="http://schemas.openxmlformats.org/officeDocument/2006/relationships/tags" Target="../tags/tag86.xml"/><Relationship Id="rId40" Type="http://schemas.openxmlformats.org/officeDocument/2006/relationships/tags" Target="../tags/tag89.xml"/><Relationship Id="rId45" Type="http://schemas.openxmlformats.org/officeDocument/2006/relationships/tags" Target="../tags/tag94.xml"/><Relationship Id="rId53" Type="http://schemas.openxmlformats.org/officeDocument/2006/relationships/image" Target="../media/image1.emf"/><Relationship Id="rId58" Type="http://schemas.openxmlformats.org/officeDocument/2006/relationships/chart" Target="../charts/chart5.xml"/><Relationship Id="rId5" Type="http://schemas.openxmlformats.org/officeDocument/2006/relationships/tags" Target="../tags/tag54.xml"/><Relationship Id="rId19" Type="http://schemas.openxmlformats.org/officeDocument/2006/relationships/tags" Target="../tags/tag68.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 Id="rId22" Type="http://schemas.openxmlformats.org/officeDocument/2006/relationships/tags" Target="../tags/tag71.xml"/><Relationship Id="rId27" Type="http://schemas.openxmlformats.org/officeDocument/2006/relationships/tags" Target="../tags/tag76.xml"/><Relationship Id="rId30" Type="http://schemas.openxmlformats.org/officeDocument/2006/relationships/tags" Target="../tags/tag79.xml"/><Relationship Id="rId35" Type="http://schemas.openxmlformats.org/officeDocument/2006/relationships/tags" Target="../tags/tag84.xml"/><Relationship Id="rId43" Type="http://schemas.openxmlformats.org/officeDocument/2006/relationships/tags" Target="../tags/tag92.xml"/><Relationship Id="rId48" Type="http://schemas.openxmlformats.org/officeDocument/2006/relationships/tags" Target="../tags/tag97.xml"/><Relationship Id="rId56" Type="http://schemas.openxmlformats.org/officeDocument/2006/relationships/image" Target="../media/image6.emf"/><Relationship Id="rId8" Type="http://schemas.openxmlformats.org/officeDocument/2006/relationships/tags" Target="../tags/tag57.xml"/><Relationship Id="rId51" Type="http://schemas.openxmlformats.org/officeDocument/2006/relationships/notesSlide" Target="../notesSlides/notesSlide13.xml"/><Relationship Id="rId3" Type="http://schemas.openxmlformats.org/officeDocument/2006/relationships/tags" Target="../tags/tag52.xml"/><Relationship Id="rId12" Type="http://schemas.openxmlformats.org/officeDocument/2006/relationships/tags" Target="../tags/tag61.xml"/><Relationship Id="rId17" Type="http://schemas.openxmlformats.org/officeDocument/2006/relationships/tags" Target="../tags/tag66.xml"/><Relationship Id="rId25" Type="http://schemas.openxmlformats.org/officeDocument/2006/relationships/tags" Target="../tags/tag74.xml"/><Relationship Id="rId33" Type="http://schemas.openxmlformats.org/officeDocument/2006/relationships/tags" Target="../tags/tag82.xml"/><Relationship Id="rId38" Type="http://schemas.openxmlformats.org/officeDocument/2006/relationships/tags" Target="../tags/tag87.xml"/><Relationship Id="rId46" Type="http://schemas.openxmlformats.org/officeDocument/2006/relationships/tags" Target="../tags/tag95.xml"/><Relationship Id="rId20" Type="http://schemas.openxmlformats.org/officeDocument/2006/relationships/tags" Target="../tags/tag69.xml"/><Relationship Id="rId41" Type="http://schemas.openxmlformats.org/officeDocument/2006/relationships/tags" Target="../tags/tag90.xml"/><Relationship Id="rId54" Type="http://schemas.openxmlformats.org/officeDocument/2006/relationships/image" Target="../media/image4.emf"/><Relationship Id="rId1" Type="http://schemas.openxmlformats.org/officeDocument/2006/relationships/vmlDrawing" Target="../drawings/vmlDrawing5.vml"/><Relationship Id="rId6" Type="http://schemas.openxmlformats.org/officeDocument/2006/relationships/tags" Target="../tags/tag55.xml"/><Relationship Id="rId15" Type="http://schemas.openxmlformats.org/officeDocument/2006/relationships/tags" Target="../tags/tag64.xml"/><Relationship Id="rId23" Type="http://schemas.openxmlformats.org/officeDocument/2006/relationships/tags" Target="../tags/tag72.xml"/><Relationship Id="rId28" Type="http://schemas.openxmlformats.org/officeDocument/2006/relationships/tags" Target="../tags/tag77.xml"/><Relationship Id="rId36" Type="http://schemas.openxmlformats.org/officeDocument/2006/relationships/tags" Target="../tags/tag85.xml"/><Relationship Id="rId49" Type="http://schemas.openxmlformats.org/officeDocument/2006/relationships/tags" Target="../tags/tag98.xml"/><Relationship Id="rId57" Type="http://schemas.openxmlformats.org/officeDocument/2006/relationships/image" Target="../media/image5.jpeg"/><Relationship Id="rId10" Type="http://schemas.openxmlformats.org/officeDocument/2006/relationships/tags" Target="../tags/tag59.xml"/><Relationship Id="rId31" Type="http://schemas.openxmlformats.org/officeDocument/2006/relationships/tags" Target="../tags/tag80.xml"/><Relationship Id="rId44" Type="http://schemas.openxmlformats.org/officeDocument/2006/relationships/tags" Target="../tags/tag93.xml"/><Relationship Id="rId52"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g"/><Relationship Id="rId3" Type="http://schemas.openxmlformats.org/officeDocument/2006/relationships/image" Target="../media/image4.emf"/><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9.jpg"/><Relationship Id="rId5" Type="http://schemas.openxmlformats.org/officeDocument/2006/relationships/image" Target="../media/image6.emf"/><Relationship Id="rId10" Type="http://schemas.openxmlformats.org/officeDocument/2006/relationships/image" Target="../media/image18.jpg"/><Relationship Id="rId4" Type="http://schemas.openxmlformats.org/officeDocument/2006/relationships/image" Target="../media/image3.emf"/><Relationship Id="rId9" Type="http://schemas.openxmlformats.org/officeDocument/2006/relationships/image" Target="../media/image17.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8" Type="http://schemas.microsoft.com/office/2018/10/relationships/comments" Target="../comments/modernComment_157_79803814.xml"/><Relationship Id="rId3" Type="http://schemas.openxmlformats.org/officeDocument/2006/relationships/image" Target="../media/image4.emf"/><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1.svg"/><Relationship Id="rId4" Type="http://schemas.openxmlformats.org/officeDocument/2006/relationships/image" Target="../media/image29.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microsoft.com/office/2018/10/relationships/comments" Target="../comments/modernComment_16F_B54FF4C5.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6.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emf"/><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884736" y="987863"/>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46" name="Line 2"/>
          <p:cNvSpPr/>
          <p:nvPr/>
        </p:nvSpPr>
        <p:spPr>
          <a:xfrm>
            <a:off x="884736" y="3928626"/>
            <a:ext cx="10616832"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2" name="TextBox 1"/>
          <p:cNvSpPr txBox="1"/>
          <p:nvPr/>
        </p:nvSpPr>
        <p:spPr>
          <a:xfrm>
            <a:off x="1939772" y="4177587"/>
            <a:ext cx="8312455" cy="615553"/>
          </a:xfrm>
          <a:prstGeom prst="rect">
            <a:avLst/>
          </a:prstGeom>
          <a:noFill/>
        </p:spPr>
        <p:txBody>
          <a:bodyPr wrap="square" rtlCol="0">
            <a:spAutoFit/>
          </a:bodyPr>
          <a:lstStyle/>
          <a:p>
            <a:pPr algn="ctr">
              <a:spcBef>
                <a:spcPts val="1200"/>
              </a:spcBef>
            </a:pPr>
            <a:r>
              <a:rPr lang="el-GR" b="1" dirty="0">
                <a:solidFill>
                  <a:srgbClr val="002060"/>
                </a:solidFill>
              </a:rPr>
              <a:t>Παντελής Μεσσαροπουλος</a:t>
            </a:r>
            <a:r>
              <a:rPr lang="el-GR" sz="2800" b="1" dirty="0">
                <a:solidFill>
                  <a:srgbClr val="002060"/>
                </a:solidFill>
              </a:rPr>
              <a:t/>
            </a:r>
            <a:br>
              <a:rPr lang="el-GR" sz="2800" b="1" dirty="0">
                <a:solidFill>
                  <a:srgbClr val="002060"/>
                </a:solidFill>
              </a:rPr>
            </a:br>
            <a:r>
              <a:rPr lang="el-GR" sz="1600" dirty="0">
                <a:solidFill>
                  <a:srgbClr val="002060"/>
                </a:solidFill>
              </a:rPr>
              <a:t>Πρόεδρος Δ.Σ. ΚΕΤΕΚΝΥ ΑΕ</a:t>
            </a:r>
            <a:endParaRPr lang="en-US" sz="1600" dirty="0">
              <a:solidFill>
                <a:srgbClr val="002060"/>
              </a:solidFill>
            </a:endParaRPr>
          </a:p>
        </p:txBody>
      </p:sp>
      <p:sp>
        <p:nvSpPr>
          <p:cNvPr id="9" name="TextBox 1"/>
          <p:cNvSpPr txBox="1"/>
          <p:nvPr/>
        </p:nvSpPr>
        <p:spPr>
          <a:xfrm>
            <a:off x="1211533" y="1390491"/>
            <a:ext cx="9720943" cy="3077766"/>
          </a:xfrm>
          <a:prstGeom prst="rect">
            <a:avLst/>
          </a:prstGeom>
          <a:noFill/>
        </p:spPr>
        <p:txBody>
          <a:bodyPr wrap="square" rtlCol="0">
            <a:spAutoFit/>
          </a:bodyPr>
          <a:lstStyle/>
          <a:p>
            <a:pPr algn="ctr"/>
            <a:r>
              <a:rPr lang="el-GR" sz="2800" b="1" dirty="0">
                <a:solidFill>
                  <a:srgbClr val="990033"/>
                </a:solidFill>
              </a:rPr>
              <a:t>Παρουσίαση του έργου</a:t>
            </a:r>
          </a:p>
          <a:p>
            <a:pPr algn="ctr"/>
            <a:r>
              <a:rPr lang="el-GR" sz="2800" b="1" dirty="0">
                <a:solidFill>
                  <a:srgbClr val="990033"/>
                </a:solidFill>
              </a:rPr>
              <a:t>«Εγκατάσταση και ενίσχυση μηχανισμών ελέγχου ιατρικής κωδικοποίησης του Ελληνικού Ινστιτούτου DRG (ΚΕΤΕΚΝΥ ΑΕ.)»</a:t>
            </a:r>
          </a:p>
          <a:p>
            <a:pPr algn="ctr"/>
            <a:endParaRPr lang="el-GR" sz="1400" dirty="0">
              <a:solidFill>
                <a:srgbClr val="640064"/>
              </a:solidFill>
            </a:endParaRPr>
          </a:p>
          <a:p>
            <a:pPr algn="ctr"/>
            <a:r>
              <a:rPr lang="el-GR" dirty="0">
                <a:solidFill>
                  <a:srgbClr val="640064"/>
                </a:solidFill>
              </a:rPr>
              <a:t>Τετάρτη 29 Νοεμβρίου 2023</a:t>
            </a:r>
          </a:p>
          <a:p>
            <a:pPr algn="ctr"/>
            <a:r>
              <a:rPr lang="el-GR" dirty="0">
                <a:solidFill>
                  <a:srgbClr val="640064"/>
                </a:solidFill>
              </a:rPr>
              <a:t>Ξενοδοχείο </a:t>
            </a:r>
            <a:r>
              <a:rPr lang="pt-PT" dirty="0">
                <a:solidFill>
                  <a:srgbClr val="640064"/>
                </a:solidFill>
              </a:rPr>
              <a:t>Athenaeum InterContinental Athens</a:t>
            </a:r>
            <a:endParaRPr lang="el-GR" sz="1400" dirty="0">
              <a:solidFill>
                <a:srgbClr val="640064"/>
              </a:solidFill>
            </a:endParaRPr>
          </a:p>
          <a:p>
            <a:pPr algn="ctr"/>
            <a:endParaRPr lang="el-GR" sz="1400" dirty="0">
              <a:solidFill>
                <a:srgbClr val="640064"/>
              </a:solidFill>
            </a:endParaRPr>
          </a:p>
          <a:p>
            <a:pPr algn="ctr"/>
            <a:endParaRPr lang="el-GR" dirty="0">
              <a:solidFill>
                <a:srgbClr val="640064"/>
              </a:solidFill>
            </a:endParaRPr>
          </a:p>
        </p:txBody>
      </p:sp>
      <p:pic>
        <p:nvPicPr>
          <p:cNvPr id="4" name="Εικόνα 3">
            <a:extLst>
              <a:ext uri="{FF2B5EF4-FFF2-40B4-BE49-F238E27FC236}">
                <a16:creationId xmlns:a16="http://schemas.microsoft.com/office/drawing/2014/main" id="{FD00A75E-4A3F-BDDA-DC42-C4E7FEEA4073}"/>
              </a:ext>
            </a:extLst>
          </p:cNvPr>
          <p:cNvPicPr>
            <a:picLocks noChangeAspect="1"/>
          </p:cNvPicPr>
          <p:nvPr/>
        </p:nvPicPr>
        <p:blipFill>
          <a:blip r:embed="rId3"/>
          <a:stretch>
            <a:fillRect/>
          </a:stretch>
        </p:blipFill>
        <p:spPr>
          <a:xfrm>
            <a:off x="1211533" y="98695"/>
            <a:ext cx="2314575" cy="742950"/>
          </a:xfrm>
          <a:prstGeom prst="rect">
            <a:avLst/>
          </a:prstGeom>
        </p:spPr>
      </p:pic>
      <p:pic>
        <p:nvPicPr>
          <p:cNvPr id="6" name="Εικόνα 5">
            <a:extLst>
              <a:ext uri="{FF2B5EF4-FFF2-40B4-BE49-F238E27FC236}">
                <a16:creationId xmlns:a16="http://schemas.microsoft.com/office/drawing/2014/main" id="{82F6D4A5-CA72-7202-2A4E-98DB4C22E5A5}"/>
              </a:ext>
            </a:extLst>
          </p:cNvPr>
          <p:cNvPicPr>
            <a:picLocks noChangeAspect="1"/>
          </p:cNvPicPr>
          <p:nvPr/>
        </p:nvPicPr>
        <p:blipFill>
          <a:blip r:embed="rId4"/>
          <a:stretch>
            <a:fillRect/>
          </a:stretch>
        </p:blipFill>
        <p:spPr>
          <a:xfrm>
            <a:off x="4836842" y="214078"/>
            <a:ext cx="4200525" cy="614363"/>
          </a:xfrm>
          <a:prstGeom prst="rect">
            <a:avLst/>
          </a:prstGeom>
        </p:spPr>
      </p:pic>
      <p:pic>
        <p:nvPicPr>
          <p:cNvPr id="3" name="Εικόνα 2">
            <a:extLst>
              <a:ext uri="{FF2B5EF4-FFF2-40B4-BE49-F238E27FC236}">
                <a16:creationId xmlns:a16="http://schemas.microsoft.com/office/drawing/2014/main" id="{600B1B8A-0D28-95CD-458E-7EF5E4B54D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7650" y="5380366"/>
            <a:ext cx="3803021" cy="1125291"/>
          </a:xfrm>
          <a:prstGeom prst="rect">
            <a:avLst/>
          </a:prstGeom>
        </p:spPr>
      </p:pic>
    </p:spTree>
    <p:extLst>
      <p:ext uri="{BB962C8B-B14F-4D97-AF65-F5344CB8AC3E}">
        <p14:creationId xmlns:p14="http://schemas.microsoft.com/office/powerpoint/2010/main" val="362760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260189" y="2231858"/>
            <a:ext cx="6282732" cy="707886"/>
          </a:xfrm>
          <a:prstGeom prst="rect">
            <a:avLst/>
          </a:prstGeom>
        </p:spPr>
        <p:txBody>
          <a:bodyPr wrap="square">
            <a:spAutoFit/>
          </a:bodyPr>
          <a:lstStyle/>
          <a:p>
            <a:pPr marL="285750" indent="-285750">
              <a:buFont typeface="Wingdings" panose="05000000000000000000" pitchFamily="2" charset="2"/>
              <a:buChar char="q"/>
            </a:pPr>
            <a:r>
              <a:rPr lang="en-US" sz="2000" b="1" dirty="0">
                <a:solidFill>
                  <a:srgbClr val="002060"/>
                </a:solidFill>
              </a:rPr>
              <a:t> </a:t>
            </a:r>
            <a:r>
              <a:rPr lang="el-GR" sz="2000" b="1" dirty="0">
                <a:solidFill>
                  <a:srgbClr val="002060"/>
                </a:solidFill>
              </a:rPr>
              <a:t>την παραγωγή αναφορών σχετικά με την ελεγκτική διαδικασία σε πραγματικό χρόνο, είτε απολογιστικά</a:t>
            </a:r>
          </a:p>
        </p:txBody>
      </p:sp>
      <p:sp>
        <p:nvSpPr>
          <p:cNvPr id="7" name="Ορθογώνιο 6"/>
          <p:cNvSpPr/>
          <p:nvPr/>
        </p:nvSpPr>
        <p:spPr>
          <a:xfrm>
            <a:off x="414146" y="3543247"/>
            <a:ext cx="5812971" cy="707886"/>
          </a:xfrm>
          <a:prstGeom prst="rect">
            <a:avLst/>
          </a:prstGeom>
        </p:spPr>
        <p:txBody>
          <a:bodyPr wrap="square">
            <a:spAutoFit/>
          </a:bodyPr>
          <a:lstStyle/>
          <a:p>
            <a:pPr marL="342900" indent="-342900">
              <a:buFont typeface="Wingdings" panose="05000000000000000000" pitchFamily="2" charset="2"/>
              <a:buChar char="q"/>
            </a:pPr>
            <a:r>
              <a:rPr lang="el-GR" sz="2000" b="1" dirty="0">
                <a:solidFill>
                  <a:srgbClr val="002060"/>
                </a:solidFill>
              </a:rPr>
              <a:t>το σχεδιασμό δράσεων με γνώμονα την βελτίωση της αποτύπωσης της ιατρικής πληροφορίας</a:t>
            </a: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440" y="2485212"/>
            <a:ext cx="5371414" cy="3410035"/>
          </a:xfrm>
          <a:prstGeom prst="rect">
            <a:avLst/>
          </a:prstGeom>
        </p:spPr>
      </p:pic>
      <p:sp>
        <p:nvSpPr>
          <p:cNvPr id="5" name="Ορθογώνιο 4">
            <a:extLst>
              <a:ext uri="{FF2B5EF4-FFF2-40B4-BE49-F238E27FC236}">
                <a16:creationId xmlns:a16="http://schemas.microsoft.com/office/drawing/2014/main" id="{C84438E7-C1B7-2532-B53A-322F8279C03C}"/>
              </a:ext>
            </a:extLst>
          </p:cNvPr>
          <p:cNvSpPr/>
          <p:nvPr/>
        </p:nvSpPr>
        <p:spPr>
          <a:xfrm>
            <a:off x="1662647" y="1183798"/>
            <a:ext cx="7429500" cy="523220"/>
          </a:xfrm>
          <a:prstGeom prst="rect">
            <a:avLst/>
          </a:prstGeom>
        </p:spPr>
        <p:txBody>
          <a:bodyPr wrap="square">
            <a:spAutoFit/>
          </a:bodyPr>
          <a:lstStyle/>
          <a:p>
            <a:pPr algn="ctr"/>
            <a:r>
              <a:rPr lang="el-GR" sz="2800" b="1" dirty="0">
                <a:solidFill>
                  <a:srgbClr val="7030A0"/>
                </a:solidFill>
                <a:effectLst>
                  <a:outerShdw blurRad="38100" dist="38100" dir="2700000" algn="tl">
                    <a:srgbClr val="000000">
                      <a:alpha val="43137"/>
                    </a:srgbClr>
                  </a:outerShdw>
                </a:effectLst>
              </a:rPr>
              <a:t>Η πλατφόρμα ως κεντρικό εργαλείο για:</a:t>
            </a:r>
          </a:p>
        </p:txBody>
      </p:sp>
    </p:spTree>
    <p:extLst>
      <p:ext uri="{BB962C8B-B14F-4D97-AF65-F5344CB8AC3E}">
        <p14:creationId xmlns:p14="http://schemas.microsoft.com/office/powerpoint/2010/main" val="365787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6779942" y="200619"/>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819054" y="6132171"/>
            <a:ext cx="4553892" cy="906562"/>
          </a:xfrm>
          <a:prstGeom prst="rect">
            <a:avLst/>
          </a:prstGeom>
        </p:spPr>
      </p:pic>
      <p:sp>
        <p:nvSpPr>
          <p:cNvPr id="5" name="Ορθογώνιο 4"/>
          <p:cNvSpPr/>
          <p:nvPr/>
        </p:nvSpPr>
        <p:spPr>
          <a:xfrm>
            <a:off x="732288" y="1648004"/>
            <a:ext cx="4793441" cy="5078313"/>
          </a:xfrm>
          <a:prstGeom prst="rect">
            <a:avLst/>
          </a:prstGeom>
        </p:spPr>
        <p:txBody>
          <a:bodyPr wrap="square">
            <a:spAutoFit/>
          </a:bodyPr>
          <a:lstStyle/>
          <a:p>
            <a:pPr algn="just"/>
            <a:r>
              <a:rPr lang="el-GR" dirty="0"/>
              <a:t>Εισαγωγή ενός μηχανισμού, ο οποίος θα διασφαλίζει την ποιότητα των πληροφοριών που εισάγονται στο σύστημα από τους χρήστες.</a:t>
            </a:r>
          </a:p>
          <a:p>
            <a:pPr algn="just"/>
            <a:r>
              <a:rPr lang="el-GR" dirty="0"/>
              <a:t> </a:t>
            </a:r>
          </a:p>
          <a:p>
            <a:pPr marL="285750" indent="-285750" algn="just">
              <a:buFont typeface="Arial" panose="020B0604020202020204" pitchFamily="34" charset="0"/>
              <a:buChar char="•"/>
            </a:pPr>
            <a:r>
              <a:rPr lang="el-GR" dirty="0"/>
              <a:t>Διενέργεια </a:t>
            </a:r>
            <a:r>
              <a:rPr lang="el-GR" b="1" dirty="0"/>
              <a:t>ελέγχου ποιότητας της ιατρικής κωδικοποίησης </a:t>
            </a:r>
            <a:r>
              <a:rPr lang="el-GR" dirty="0"/>
              <a:t>133.300 περιστατικά </a:t>
            </a:r>
          </a:p>
          <a:p>
            <a:pPr marL="285750" indent="-285750" algn="just">
              <a:buFont typeface="Arial" panose="020B0604020202020204" pitchFamily="34" charset="0"/>
              <a:buChar char="•"/>
            </a:pPr>
            <a:r>
              <a:rPr lang="el-GR" dirty="0"/>
              <a:t>Πολυπληθές </a:t>
            </a:r>
            <a:r>
              <a:rPr lang="el-GR" b="1" dirty="0"/>
              <a:t>εξειδικευμένο προσωπικό</a:t>
            </a:r>
            <a:r>
              <a:rPr lang="el-GR" dirty="0"/>
              <a:t>, εκπαιδευμένο στην ιατρική κωδικοποίηση DRG</a:t>
            </a:r>
          </a:p>
          <a:p>
            <a:pPr marL="285750" indent="-285750" algn="just">
              <a:buFont typeface="Arial" panose="020B0604020202020204" pitchFamily="34" charset="0"/>
              <a:buChar char="•"/>
            </a:pPr>
            <a:r>
              <a:rPr lang="el-GR" b="1" dirty="0"/>
              <a:t>Εκπαιδεύονται οι κωδικοποιητές </a:t>
            </a:r>
            <a:r>
              <a:rPr lang="el-GR" dirty="0"/>
              <a:t>των νοσοκομείων στην αποτύπωση της ιατρικής πληροφορίας μέσω της ορθής χρήσης των Ελληνικών Κατευθυντήριων Οδηγιών Κωδικοποίησης (ΕΚΟΚ).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l-GR" dirty="0"/>
          </a:p>
        </p:txBody>
      </p:sp>
      <p:sp>
        <p:nvSpPr>
          <p:cNvPr id="7" name="Ορθογώνιο 6">
            <a:extLst>
              <a:ext uri="{FF2B5EF4-FFF2-40B4-BE49-F238E27FC236}">
                <a16:creationId xmlns:a16="http://schemas.microsoft.com/office/drawing/2014/main" id="{FEC7B323-47FE-9274-DD28-F5B1785B2B37}"/>
              </a:ext>
            </a:extLst>
          </p:cNvPr>
          <p:cNvSpPr/>
          <p:nvPr/>
        </p:nvSpPr>
        <p:spPr>
          <a:xfrm>
            <a:off x="1700981" y="1076186"/>
            <a:ext cx="2743200" cy="523220"/>
          </a:xfrm>
          <a:prstGeom prst="rect">
            <a:avLst/>
          </a:prstGeom>
        </p:spPr>
        <p:txBody>
          <a:bodyPr wrap="square">
            <a:spAutoFit/>
          </a:bodyPr>
          <a:lstStyle/>
          <a:p>
            <a:pPr algn="ctr"/>
            <a:r>
              <a:rPr lang="el-GR" sz="2800" b="1" dirty="0">
                <a:solidFill>
                  <a:srgbClr val="640064"/>
                </a:solidFill>
                <a:effectLst>
                  <a:outerShdw blurRad="38100" dist="38100" dir="2700000" algn="tl">
                    <a:srgbClr val="000000">
                      <a:alpha val="43137"/>
                    </a:srgbClr>
                  </a:outerShdw>
                </a:effectLst>
              </a:rPr>
              <a:t>ΥΠΟΕΡΓΟ 3 : </a:t>
            </a:r>
          </a:p>
        </p:txBody>
      </p:sp>
      <p:pic>
        <p:nvPicPr>
          <p:cNvPr id="9" name="Εικόνα 8">
            <a:extLst>
              <a:ext uri="{FF2B5EF4-FFF2-40B4-BE49-F238E27FC236}">
                <a16:creationId xmlns:a16="http://schemas.microsoft.com/office/drawing/2014/main" id="{82799906-02B7-8A9B-2CA1-2C81AED3F8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5956" y="1599406"/>
            <a:ext cx="6506043" cy="4532716"/>
          </a:xfrm>
          <a:prstGeom prst="rect">
            <a:avLst/>
          </a:prstGeom>
        </p:spPr>
      </p:pic>
    </p:spTree>
    <p:extLst>
      <p:ext uri="{BB962C8B-B14F-4D97-AF65-F5344CB8AC3E}">
        <p14:creationId xmlns:p14="http://schemas.microsoft.com/office/powerpoint/2010/main" val="40954613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hink-cell data - do not delete" hidden="1">
            <a:extLst>
              <a:ext uri="{FF2B5EF4-FFF2-40B4-BE49-F238E27FC236}">
                <a16:creationId xmlns:a16="http://schemas.microsoft.com/office/drawing/2014/main" id="{CF4EAB91-7D86-2944-D3C4-9FB3E266AEE4}"/>
              </a:ext>
            </a:extLst>
          </p:cNvPr>
          <p:cNvGraphicFramePr>
            <a:graphicFrameLocks noChangeAspect="1"/>
          </p:cNvGraphicFramePr>
          <p:nvPr>
            <p:custDataLst>
              <p:tags r:id="rId2"/>
            </p:custDataLst>
            <p:extLst>
              <p:ext uri="{D42A27DB-BD31-4B8C-83A1-F6EECF244321}">
                <p14:modId xmlns:p14="http://schemas.microsoft.com/office/powerpoint/2010/main" val="216141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31" imgW="395" imgH="396" progId="TCLayout.ActiveDocument.1">
                  <p:embed/>
                </p:oleObj>
              </mc:Choice>
              <mc:Fallback>
                <p:oleObj name="think-cell Slide" r:id="rId31" imgW="395" imgH="396" progId="TCLayout.ActiveDocument.1">
                  <p:embed/>
                  <p:pic>
                    <p:nvPicPr>
                      <p:cNvPr id="0" name=""/>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3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35"/>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9" name="TextBox 1">
            <a:extLst>
              <a:ext uri="{FF2B5EF4-FFF2-40B4-BE49-F238E27FC236}">
                <a16:creationId xmlns:a16="http://schemas.microsoft.com/office/drawing/2014/main" id="{0A97C20A-6F32-A851-FF62-EFFD18DF7D69}"/>
              </a:ext>
            </a:extLst>
          </p:cNvPr>
          <p:cNvSpPr txBox="1"/>
          <p:nvPr/>
        </p:nvSpPr>
        <p:spPr>
          <a:xfrm>
            <a:off x="653629" y="1182538"/>
            <a:ext cx="9720943" cy="830997"/>
          </a:xfrm>
          <a:prstGeom prst="rect">
            <a:avLst/>
          </a:prstGeom>
          <a:noFill/>
        </p:spPr>
        <p:txBody>
          <a:bodyPr wrap="square" rtlCol="0">
            <a:spAutoFit/>
          </a:bodyPr>
          <a:lstStyle/>
          <a:p>
            <a:pPr algn="ctr"/>
            <a:r>
              <a:rPr lang="el-GR" sz="2400" b="1" dirty="0">
                <a:solidFill>
                  <a:srgbClr val="640064"/>
                </a:solidFill>
              </a:rPr>
              <a:t>Τα αποτελέσματα του ποιοτικού ελέγχου σε περιστατικά Νοσοκομείων της 7ης Υ.ΠΕ. </a:t>
            </a:r>
          </a:p>
        </p:txBody>
      </p:sp>
      <p:sp>
        <p:nvSpPr>
          <p:cNvPr id="6" name="Rectangle 5">
            <a:extLst>
              <a:ext uri="{FF2B5EF4-FFF2-40B4-BE49-F238E27FC236}">
                <a16:creationId xmlns:a16="http://schemas.microsoft.com/office/drawing/2014/main" id="{7B9A6CCF-F013-5075-80A7-83DD42280C85}"/>
              </a:ext>
            </a:extLst>
          </p:cNvPr>
          <p:cNvSpPr/>
          <p:nvPr/>
        </p:nvSpPr>
        <p:spPr>
          <a:xfrm>
            <a:off x="6126693" y="2009774"/>
            <a:ext cx="6094412" cy="3603626"/>
          </a:xfrm>
          <a:prstGeom prst="rect">
            <a:avLst/>
          </a:prstGeom>
          <a:solidFill>
            <a:schemeClr val="bg1">
              <a:lumMod val="95000"/>
            </a:schemeClr>
          </a:solidFill>
          <a:ln w="12700">
            <a:solidFill>
              <a:srgbClr val="013476"/>
            </a:solidFill>
          </a:ln>
        </p:spPr>
        <p:txBody>
          <a:bodyPr spcFirstLastPara="1" wrap="square" lIns="180000" tIns="180000" rIns="180000" bIns="180000" anchor="t" anchorCtr="0">
            <a:noAutofit/>
          </a:bodyPr>
          <a:lstStyle/>
          <a:p>
            <a:pPr algn="just">
              <a:lnSpc>
                <a:spcPct val="110000"/>
              </a:lnSpc>
            </a:pPr>
            <a:endParaRPr lang="el-GR" sz="1200" dirty="0">
              <a:latin typeface="Calibri" panose="020F0502020204030204" pitchFamily="34" charset="0"/>
              <a:cs typeface="Times New Roman" panose="02020603050405020304" pitchFamily="18" charset="0"/>
            </a:endParaRPr>
          </a:p>
        </p:txBody>
      </p:sp>
      <p:graphicFrame>
        <p:nvGraphicFramePr>
          <p:cNvPr id="75" name="Chart 74">
            <a:extLst>
              <a:ext uri="{FF2B5EF4-FFF2-40B4-BE49-F238E27FC236}">
                <a16:creationId xmlns:a16="http://schemas.microsoft.com/office/drawing/2014/main" id="{E6BC56DF-8FD9-9775-BE07-5F33638AF5AB}"/>
              </a:ext>
            </a:extLst>
          </p:cNvPr>
          <p:cNvGraphicFramePr/>
          <p:nvPr>
            <p:custDataLst>
              <p:tags r:id="rId3"/>
            </p:custDataLst>
            <p:extLst>
              <p:ext uri="{D42A27DB-BD31-4B8C-83A1-F6EECF244321}">
                <p14:modId xmlns:p14="http://schemas.microsoft.com/office/powerpoint/2010/main" val="211812697"/>
              </p:ext>
            </p:extLst>
          </p:nvPr>
        </p:nvGraphicFramePr>
        <p:xfrm>
          <a:off x="6173788" y="2840038"/>
          <a:ext cx="5943600" cy="2405062"/>
        </p:xfrm>
        <a:graphic>
          <a:graphicData uri="http://schemas.openxmlformats.org/drawingml/2006/chart">
            <c:chart xmlns:c="http://schemas.openxmlformats.org/drawingml/2006/chart" xmlns:r="http://schemas.openxmlformats.org/officeDocument/2006/relationships" r:id="rId37"/>
          </a:graphicData>
        </a:graphic>
      </p:graphicFrame>
      <p:sp>
        <p:nvSpPr>
          <p:cNvPr id="10" name="Rectangle 9">
            <a:extLst>
              <a:ext uri="{FF2B5EF4-FFF2-40B4-BE49-F238E27FC236}">
                <a16:creationId xmlns:a16="http://schemas.microsoft.com/office/drawing/2014/main" id="{EED2FD64-ADC8-42DF-6D2F-71413894FD06}"/>
              </a:ext>
            </a:extLst>
          </p:cNvPr>
          <p:cNvSpPr/>
          <p:nvPr>
            <p:custDataLst>
              <p:tags r:id="rId4"/>
            </p:custDataLst>
          </p:nvPr>
        </p:nvSpPr>
        <p:spPr bwMode="auto">
          <a:xfrm>
            <a:off x="6437313" y="5054600"/>
            <a:ext cx="358775" cy="1365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FDA0E34B-6BBC-4420-92AB-C3E813E7E326}" type="datetime'''''''''''''''''''Π''''''Α''''''''''Γ''''Ν''''Η'''''''">
              <a:rPr lang="el-GR" altLang="en-US" sz="900" smtClean="0">
                <a:solidFill>
                  <a:schemeClr val="tx1"/>
                </a:solidFill>
                <a:ea typeface="+mj-ea"/>
                <a:cs typeface="+mj-cs"/>
              </a:rPr>
              <a:pPr/>
              <a:t>ΠΑΓΝΗ</a:t>
            </a:fld>
            <a:endParaRPr lang="el-GR" sz="900" kern="1200" dirty="0">
              <a:solidFill>
                <a:schemeClr val="tx1"/>
              </a:solidFill>
              <a:ea typeface="+mj-ea"/>
              <a:cs typeface="+mj-cs"/>
            </a:endParaRPr>
          </a:p>
        </p:txBody>
      </p:sp>
      <p:sp>
        <p:nvSpPr>
          <p:cNvPr id="11" name="Rectangle 10">
            <a:extLst>
              <a:ext uri="{FF2B5EF4-FFF2-40B4-BE49-F238E27FC236}">
                <a16:creationId xmlns:a16="http://schemas.microsoft.com/office/drawing/2014/main" id="{3E2CBEF2-BD99-3EC9-ABEC-399EF830AF0C}"/>
              </a:ext>
            </a:extLst>
          </p:cNvPr>
          <p:cNvSpPr/>
          <p:nvPr>
            <p:custDataLst>
              <p:tags r:id="rId5"/>
            </p:custDataLst>
          </p:nvPr>
        </p:nvSpPr>
        <p:spPr bwMode="auto">
          <a:xfrm>
            <a:off x="7035800" y="5054600"/>
            <a:ext cx="608013" cy="1365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90182E67-FAEB-4C75-AE1B-A0A685A807B9}" type="datetime'Β''''Ε''''Ν''''''ΙΖΕ''''''''''''''''''''Λ''''Ε''Ι''Ο'''''">
              <a:rPr lang="el-GR" altLang="en-US" sz="900" smtClean="0">
                <a:solidFill>
                  <a:schemeClr val="tx1"/>
                </a:solidFill>
                <a:ea typeface="+mj-ea"/>
                <a:cs typeface="+mj-cs"/>
              </a:rPr>
              <a:pPr/>
              <a:t>ΒΕΝΙΖΕΛΕΙΟ</a:t>
            </a:fld>
            <a:endParaRPr lang="el-GR" sz="900" kern="1200" dirty="0">
              <a:solidFill>
                <a:schemeClr val="tx1"/>
              </a:solidFill>
              <a:ea typeface="+mj-ea"/>
              <a:cs typeface="+mj-cs"/>
            </a:endParaRPr>
          </a:p>
        </p:txBody>
      </p:sp>
      <p:sp>
        <p:nvSpPr>
          <p:cNvPr id="12" name="Rectangle 11">
            <a:extLst>
              <a:ext uri="{FF2B5EF4-FFF2-40B4-BE49-F238E27FC236}">
                <a16:creationId xmlns:a16="http://schemas.microsoft.com/office/drawing/2014/main" id="{C3EB6A8D-52A7-45EB-F223-00A0E5F55F82}"/>
              </a:ext>
            </a:extLst>
          </p:cNvPr>
          <p:cNvSpPr/>
          <p:nvPr>
            <p:custDataLst>
              <p:tags r:id="rId6"/>
            </p:custDataLst>
          </p:nvPr>
        </p:nvSpPr>
        <p:spPr bwMode="auto">
          <a:xfrm>
            <a:off x="7810500" y="5054600"/>
            <a:ext cx="503238" cy="27305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A7D26944-C7CA-485E-AA97-9078D9D23EEE}" type="datetime'''''ΑΓ''''''''Ι''ΟΣ'''' ''''''Γ''Ε''''''''ΩΡ''Γ''''Ι''''ΟΣ'''">
              <a:rPr lang="el-GR" altLang="en-US" sz="900" smtClean="0">
                <a:solidFill>
                  <a:schemeClr val="tx1"/>
                </a:solidFill>
                <a:ea typeface="+mj-ea"/>
                <a:cs typeface="+mj-cs"/>
              </a:rPr>
              <a:pPr/>
              <a:t>ΑΓΙΟΣ ΓΕΩΡΓΙΟΣ</a:t>
            </a:fld>
            <a:endParaRPr lang="el-GR" sz="900" kern="1200">
              <a:solidFill>
                <a:schemeClr val="tx1"/>
              </a:solidFill>
              <a:ea typeface="+mj-ea"/>
              <a:cs typeface="+mj-cs"/>
            </a:endParaRPr>
          </a:p>
        </p:txBody>
      </p:sp>
      <p:sp>
        <p:nvSpPr>
          <p:cNvPr id="13" name="Rectangle 12">
            <a:extLst>
              <a:ext uri="{FF2B5EF4-FFF2-40B4-BE49-F238E27FC236}">
                <a16:creationId xmlns:a16="http://schemas.microsoft.com/office/drawing/2014/main" id="{90D558E3-109D-CEA5-4E8B-858A1FBFD6F1}"/>
              </a:ext>
            </a:extLst>
          </p:cNvPr>
          <p:cNvSpPr/>
          <p:nvPr>
            <p:custDataLst>
              <p:tags r:id="rId7"/>
            </p:custDataLst>
          </p:nvPr>
        </p:nvSpPr>
        <p:spPr bwMode="auto">
          <a:xfrm>
            <a:off x="8497888" y="5054600"/>
            <a:ext cx="573088" cy="40957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7D7B6AC5-AA72-4D53-B6E7-C0D0FBC9AE94}" type="datetime'Λ''ΑΣ''Ι''''ΘΙΟ''Υ ''''''''- ''&quot;Α''Γ''''ΙΟΥ ''Ν''''ΙΚΟΛΑ''ΟΥ&quot;'">
              <a:rPr lang="el-GR" altLang="en-US" sz="900" smtClean="0">
                <a:solidFill>
                  <a:schemeClr val="tx1"/>
                </a:solidFill>
                <a:ea typeface="+mj-ea"/>
                <a:cs typeface="+mj-cs"/>
              </a:rPr>
              <a:pPr/>
              <a:t>ΛΑΣΙΘΙΟΥ - "ΑΓΙΟΥ ΝΙΚΟΛΑΟΥ"</a:t>
            </a:fld>
            <a:endParaRPr lang="el-GR" sz="900" kern="1200">
              <a:solidFill>
                <a:schemeClr val="tx1"/>
              </a:solidFill>
              <a:ea typeface="+mj-ea"/>
              <a:cs typeface="+mj-cs"/>
            </a:endParaRPr>
          </a:p>
        </p:txBody>
      </p:sp>
      <p:sp>
        <p:nvSpPr>
          <p:cNvPr id="14" name="Rectangle 13">
            <a:extLst>
              <a:ext uri="{FF2B5EF4-FFF2-40B4-BE49-F238E27FC236}">
                <a16:creationId xmlns:a16="http://schemas.microsoft.com/office/drawing/2014/main" id="{4D240EBE-D89F-1A55-48B4-2AE24F743D37}"/>
              </a:ext>
            </a:extLst>
          </p:cNvPr>
          <p:cNvSpPr/>
          <p:nvPr>
            <p:custDataLst>
              <p:tags r:id="rId8"/>
            </p:custDataLst>
          </p:nvPr>
        </p:nvSpPr>
        <p:spPr bwMode="auto">
          <a:xfrm>
            <a:off x="9221788" y="5054600"/>
            <a:ext cx="568325" cy="27305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85C8485C-1361-4BD8-AF75-3575BB40FEC0}" type="datetime'''''ΛΑ''''''Σ''ΙΘΙΟΥ''''-'''''' ''ΙΕΡΑ''Π''Ε''''''''Τ''ΡΑ'''">
              <a:rPr lang="el-GR" altLang="en-US" sz="900" smtClean="0">
                <a:solidFill>
                  <a:schemeClr val="tx1"/>
                </a:solidFill>
                <a:ea typeface="+mj-ea"/>
                <a:cs typeface="+mj-cs"/>
              </a:rPr>
              <a:pPr/>
              <a:t>ΛΑΣΙΘΙΟΥ- ΙΕΡΑΠΕΤΡΑ</a:t>
            </a:fld>
            <a:endParaRPr lang="el-GR" sz="900" kern="1200" dirty="0">
              <a:solidFill>
                <a:schemeClr val="tx1"/>
              </a:solidFill>
              <a:ea typeface="+mj-ea"/>
              <a:cs typeface="+mj-cs"/>
            </a:endParaRPr>
          </a:p>
        </p:txBody>
      </p:sp>
      <p:sp>
        <p:nvSpPr>
          <p:cNvPr id="15" name="Rectangle 14">
            <a:extLst>
              <a:ext uri="{FF2B5EF4-FFF2-40B4-BE49-F238E27FC236}">
                <a16:creationId xmlns:a16="http://schemas.microsoft.com/office/drawing/2014/main" id="{5726D554-EFCA-577B-6260-A56D89C9F9BB}"/>
              </a:ext>
            </a:extLst>
          </p:cNvPr>
          <p:cNvSpPr/>
          <p:nvPr>
            <p:custDataLst>
              <p:tags r:id="rId9"/>
            </p:custDataLst>
          </p:nvPr>
        </p:nvSpPr>
        <p:spPr bwMode="auto">
          <a:xfrm>
            <a:off x="9939338" y="5054600"/>
            <a:ext cx="579438" cy="1365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78E65E62-6C14-4417-B15F-D503A111304A}" type="datetime'''Ρ''''''''''Ε''''''''ΘΥΜ''''''''''Ν''''''''''Ο''Υ'''">
              <a:rPr lang="el-GR" altLang="en-US" sz="900" smtClean="0">
                <a:solidFill>
                  <a:schemeClr val="tx1"/>
                </a:solidFill>
                <a:ea typeface="+mj-ea"/>
                <a:cs typeface="+mj-cs"/>
              </a:rPr>
              <a:pPr/>
              <a:t>ΡΕΘΥΜΝΟΥ</a:t>
            </a:fld>
            <a:endParaRPr lang="el-GR" sz="900" kern="1200" dirty="0">
              <a:solidFill>
                <a:schemeClr val="tx1"/>
              </a:solidFill>
              <a:ea typeface="+mj-ea"/>
              <a:cs typeface="+mj-cs"/>
            </a:endParaRPr>
          </a:p>
        </p:txBody>
      </p:sp>
      <p:sp>
        <p:nvSpPr>
          <p:cNvPr id="16" name="Rectangle 15">
            <a:extLst>
              <a:ext uri="{FF2B5EF4-FFF2-40B4-BE49-F238E27FC236}">
                <a16:creationId xmlns:a16="http://schemas.microsoft.com/office/drawing/2014/main" id="{C7BFBB51-4E0F-9E1C-DCCE-7627FD1DC374}"/>
              </a:ext>
            </a:extLst>
          </p:cNvPr>
          <p:cNvSpPr/>
          <p:nvPr>
            <p:custDataLst>
              <p:tags r:id="rId10"/>
            </p:custDataLst>
          </p:nvPr>
        </p:nvSpPr>
        <p:spPr bwMode="auto">
          <a:xfrm>
            <a:off x="10704513" y="5054600"/>
            <a:ext cx="493713" cy="27305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BAF3E11B-D63D-486C-B8D6-AC7267C5E065}" type="datetime'''''Λ''''''ΑΣΙΘ''''Ι''ΟΥ'' -'' ''''''''Σ''''''''ΗΤΕ''''Ι''Α'">
              <a:rPr lang="el-GR" altLang="en-US" sz="900" smtClean="0">
                <a:solidFill>
                  <a:schemeClr val="tx1"/>
                </a:solidFill>
                <a:ea typeface="+mj-ea"/>
                <a:cs typeface="+mj-cs"/>
              </a:rPr>
              <a:pPr/>
              <a:t>ΛΑΣΙΘΙΟΥ - ΣΗΤΕΙΑ</a:t>
            </a:fld>
            <a:endParaRPr lang="el-GR" sz="900" kern="1200">
              <a:solidFill>
                <a:schemeClr val="tx1"/>
              </a:solidFill>
              <a:ea typeface="+mj-ea"/>
              <a:cs typeface="+mj-cs"/>
            </a:endParaRPr>
          </a:p>
        </p:txBody>
      </p:sp>
      <p:sp>
        <p:nvSpPr>
          <p:cNvPr id="17" name="Rectangle 16">
            <a:extLst>
              <a:ext uri="{FF2B5EF4-FFF2-40B4-BE49-F238E27FC236}">
                <a16:creationId xmlns:a16="http://schemas.microsoft.com/office/drawing/2014/main" id="{F0156148-4460-C258-ADA8-0B8D87A63A86}"/>
              </a:ext>
            </a:extLst>
          </p:cNvPr>
          <p:cNvSpPr/>
          <p:nvPr>
            <p:custDataLst>
              <p:tags r:id="rId11"/>
            </p:custDataLst>
          </p:nvPr>
        </p:nvSpPr>
        <p:spPr bwMode="auto">
          <a:xfrm>
            <a:off x="11293475" y="5054600"/>
            <a:ext cx="758825" cy="27305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42D2F82F-158C-4CF0-BD25-13E8BCCE4C53}" type="datetime'Ν''''Ε''''ΑΠΟ''''''''Λ''ΕΩ''Σ'' ''&quot;''ΔΙ''Α''ΛΥΝΑ''ΚΕ''ΙΟ&quot;'''">
              <a:rPr lang="el-GR" altLang="en-US" sz="900" smtClean="0">
                <a:solidFill>
                  <a:schemeClr val="tx1"/>
                </a:solidFill>
                <a:ea typeface="+mj-ea"/>
                <a:cs typeface="+mj-cs"/>
              </a:rPr>
              <a:pPr/>
              <a:t>ΝΕΑΠΟΛΕΩΣ "ΔΙΑΛΥΝΑΚΕΙΟ"</a:t>
            </a:fld>
            <a:endParaRPr lang="el-GR" sz="900" kern="1200" dirty="0">
              <a:solidFill>
                <a:schemeClr val="tx1"/>
              </a:solidFill>
              <a:ea typeface="+mj-ea"/>
              <a:cs typeface="+mj-cs"/>
            </a:endParaRPr>
          </a:p>
        </p:txBody>
      </p:sp>
      <p:sp>
        <p:nvSpPr>
          <p:cNvPr id="24" name="Rectangle 23">
            <a:extLst>
              <a:ext uri="{FF2B5EF4-FFF2-40B4-BE49-F238E27FC236}">
                <a16:creationId xmlns:a16="http://schemas.microsoft.com/office/drawing/2014/main" id="{40EFC3AF-B5B8-F43E-2D76-49A54AD0077E}"/>
              </a:ext>
            </a:extLst>
          </p:cNvPr>
          <p:cNvSpPr/>
          <p:nvPr>
            <p:custDataLst>
              <p:tags r:id="rId12"/>
            </p:custDataLst>
          </p:nvPr>
        </p:nvSpPr>
        <p:spPr bwMode="gray">
          <a:xfrm>
            <a:off x="6342063" y="2916238"/>
            <a:ext cx="5508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CEE84164-338B-43B1-9942-D1D459CF4655}" type="datetime'''''''''''''''''''''''''''71'',4''''''''2''''''''''''''4'''''">
              <a:rPr lang="el-GR" altLang="en-US" sz="1200" b="1" smtClean="0">
                <a:solidFill>
                  <a:schemeClr val="tx1"/>
                </a:solidFill>
              </a:rPr>
              <a:pPr/>
              <a:t>71,424</a:t>
            </a:fld>
            <a:endParaRPr lang="el-GR" sz="1200" b="1" kern="1200" dirty="0">
              <a:solidFill>
                <a:schemeClr val="tx1"/>
              </a:solidFill>
            </a:endParaRPr>
          </a:p>
        </p:txBody>
      </p:sp>
      <p:sp>
        <p:nvSpPr>
          <p:cNvPr id="18" name="Rectangle 17">
            <a:extLst>
              <a:ext uri="{FF2B5EF4-FFF2-40B4-BE49-F238E27FC236}">
                <a16:creationId xmlns:a16="http://schemas.microsoft.com/office/drawing/2014/main" id="{6DE9B5E1-5B18-8079-AC88-671E40D979B4}"/>
              </a:ext>
            </a:extLst>
          </p:cNvPr>
          <p:cNvSpPr/>
          <p:nvPr>
            <p:custDataLst>
              <p:tags r:id="rId13"/>
            </p:custDataLst>
          </p:nvPr>
        </p:nvSpPr>
        <p:spPr bwMode="gray">
          <a:xfrm>
            <a:off x="7064375" y="4014788"/>
            <a:ext cx="5508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310355B4-EC35-4B0A-8575-EA875326E44A}" type="datetime'''''''''''''''''''''2''9'''',''''''''47''''''5'">
              <a:rPr lang="el-GR" altLang="en-US" sz="1200" b="1" smtClean="0">
                <a:solidFill>
                  <a:schemeClr val="tx1"/>
                </a:solidFill>
              </a:rPr>
              <a:pPr/>
              <a:t>29,475</a:t>
            </a:fld>
            <a:endParaRPr lang="el-GR" sz="1200" b="1" kern="1200">
              <a:solidFill>
                <a:schemeClr val="tx1"/>
              </a:solidFill>
            </a:endParaRPr>
          </a:p>
        </p:txBody>
      </p:sp>
      <p:sp>
        <p:nvSpPr>
          <p:cNvPr id="19" name="Rectangle 18">
            <a:extLst>
              <a:ext uri="{FF2B5EF4-FFF2-40B4-BE49-F238E27FC236}">
                <a16:creationId xmlns:a16="http://schemas.microsoft.com/office/drawing/2014/main" id="{00C84120-860C-FE3C-D596-71678F3AF2ED}"/>
              </a:ext>
            </a:extLst>
          </p:cNvPr>
          <p:cNvSpPr/>
          <p:nvPr>
            <p:custDataLst>
              <p:tags r:id="rId14"/>
            </p:custDataLst>
          </p:nvPr>
        </p:nvSpPr>
        <p:spPr bwMode="gray">
          <a:xfrm>
            <a:off x="7786688" y="4375150"/>
            <a:ext cx="5508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92132A09-835D-4E18-BCB9-CC66770E00C6}" type="datetime'''1''''''''''5,''''''75''''''''''''''''9'''''">
              <a:rPr lang="el-GR" altLang="en-US" sz="1200" b="1" smtClean="0">
                <a:solidFill>
                  <a:schemeClr val="tx1"/>
                </a:solidFill>
              </a:rPr>
              <a:pPr/>
              <a:t>15,759</a:t>
            </a:fld>
            <a:endParaRPr lang="el-GR" sz="1200" b="1" kern="1200">
              <a:solidFill>
                <a:schemeClr val="tx1"/>
              </a:solidFill>
            </a:endParaRPr>
          </a:p>
        </p:txBody>
      </p:sp>
      <p:sp>
        <p:nvSpPr>
          <p:cNvPr id="20" name="Rectangle 19">
            <a:extLst>
              <a:ext uri="{FF2B5EF4-FFF2-40B4-BE49-F238E27FC236}">
                <a16:creationId xmlns:a16="http://schemas.microsoft.com/office/drawing/2014/main" id="{AAF7A015-C5EA-6137-3559-FAE0699E2FB3}"/>
              </a:ext>
            </a:extLst>
          </p:cNvPr>
          <p:cNvSpPr/>
          <p:nvPr>
            <p:custDataLst>
              <p:tags r:id="rId15"/>
            </p:custDataLst>
          </p:nvPr>
        </p:nvSpPr>
        <p:spPr bwMode="gray">
          <a:xfrm>
            <a:off x="8553450" y="4595813"/>
            <a:ext cx="4619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7D06200A-147A-4A93-883C-5139094E158F}" type="datetime'''''''''7'''',''''3''5''''''''''''8'''''''''''''''''">
              <a:rPr lang="el-GR" altLang="en-US" sz="1200" b="1" smtClean="0">
                <a:solidFill>
                  <a:schemeClr val="tx1"/>
                </a:solidFill>
              </a:rPr>
              <a:pPr/>
              <a:t>7,358</a:t>
            </a:fld>
            <a:endParaRPr lang="el-GR" sz="1200" b="1" kern="1200">
              <a:solidFill>
                <a:schemeClr val="tx1"/>
              </a:solidFill>
            </a:endParaRPr>
          </a:p>
        </p:txBody>
      </p:sp>
      <p:sp>
        <p:nvSpPr>
          <p:cNvPr id="21" name="Rectangle 20">
            <a:extLst>
              <a:ext uri="{FF2B5EF4-FFF2-40B4-BE49-F238E27FC236}">
                <a16:creationId xmlns:a16="http://schemas.microsoft.com/office/drawing/2014/main" id="{2E11A0FB-AFE5-1793-25CF-F82B0DDF2175}"/>
              </a:ext>
            </a:extLst>
          </p:cNvPr>
          <p:cNvSpPr/>
          <p:nvPr>
            <p:custDataLst>
              <p:tags r:id="rId16"/>
            </p:custDataLst>
          </p:nvPr>
        </p:nvSpPr>
        <p:spPr bwMode="gray">
          <a:xfrm>
            <a:off x="9275763" y="4697413"/>
            <a:ext cx="4619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DAC540E0-9D47-4AAA-818D-BAB8E0EB0024}" type="datetime'''''''''''''''''''''3'''',''''''''''44''''5'''''''''''''''">
              <a:rPr lang="el-GR" altLang="en-US" sz="1200" b="1" smtClean="0">
                <a:solidFill>
                  <a:schemeClr val="tx1"/>
                </a:solidFill>
              </a:rPr>
              <a:pPr/>
              <a:t>3,445</a:t>
            </a:fld>
            <a:endParaRPr lang="el-GR" sz="1200" b="1" kern="1200">
              <a:solidFill>
                <a:schemeClr val="tx1"/>
              </a:solidFill>
            </a:endParaRPr>
          </a:p>
        </p:txBody>
      </p:sp>
      <p:sp>
        <p:nvSpPr>
          <p:cNvPr id="22" name="Rectangle 21">
            <a:extLst>
              <a:ext uri="{FF2B5EF4-FFF2-40B4-BE49-F238E27FC236}">
                <a16:creationId xmlns:a16="http://schemas.microsoft.com/office/drawing/2014/main" id="{3DFA5367-872A-C7E9-E12F-BB8825E69B05}"/>
              </a:ext>
            </a:extLst>
          </p:cNvPr>
          <p:cNvSpPr/>
          <p:nvPr>
            <p:custDataLst>
              <p:tags r:id="rId17"/>
            </p:custDataLst>
          </p:nvPr>
        </p:nvSpPr>
        <p:spPr bwMode="gray">
          <a:xfrm>
            <a:off x="9998075" y="4683125"/>
            <a:ext cx="4619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0DD41A65-EAAB-40A6-8578-9ED6F2EE2641}" type="datetime'''''''''''''''''''''''''''''''4'''',''0''''''1''''''6'">
              <a:rPr lang="el-GR" altLang="en-US" sz="1200" b="1" smtClean="0">
                <a:solidFill>
                  <a:schemeClr val="tx1"/>
                </a:solidFill>
              </a:rPr>
              <a:pPr/>
              <a:t>4,016</a:t>
            </a:fld>
            <a:endParaRPr lang="el-GR" sz="1200" b="1" kern="1200">
              <a:solidFill>
                <a:schemeClr val="tx1"/>
              </a:solidFill>
            </a:endParaRPr>
          </a:p>
        </p:txBody>
      </p:sp>
      <p:sp>
        <p:nvSpPr>
          <p:cNvPr id="23" name="Rectangle 22">
            <a:extLst>
              <a:ext uri="{FF2B5EF4-FFF2-40B4-BE49-F238E27FC236}">
                <a16:creationId xmlns:a16="http://schemas.microsoft.com/office/drawing/2014/main" id="{66D3A144-F4DA-FB5E-CA34-7E90A68DA921}"/>
              </a:ext>
            </a:extLst>
          </p:cNvPr>
          <p:cNvSpPr/>
          <p:nvPr>
            <p:custDataLst>
              <p:tags r:id="rId18"/>
            </p:custDataLst>
          </p:nvPr>
        </p:nvSpPr>
        <p:spPr bwMode="gray">
          <a:xfrm>
            <a:off x="10720388" y="4735513"/>
            <a:ext cx="4619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6EA93DA8-1E58-4AF1-8BD2-104B1C91DCFA}" type="datetime'''''''''2'''''''',''0''0''''''0'''''''''">
              <a:rPr lang="el-GR" altLang="en-US" sz="1200" b="1" smtClean="0">
                <a:solidFill>
                  <a:schemeClr val="tx1"/>
                </a:solidFill>
              </a:rPr>
              <a:pPr/>
              <a:t>2,000</a:t>
            </a:fld>
            <a:endParaRPr lang="el-GR" sz="1200" b="1" kern="1200">
              <a:solidFill>
                <a:schemeClr val="tx1"/>
              </a:solidFill>
            </a:endParaRPr>
          </a:p>
        </p:txBody>
      </p:sp>
      <p:cxnSp>
        <p:nvCxnSpPr>
          <p:cNvPr id="25" name="Straight Connector 24">
            <a:extLst>
              <a:ext uri="{FF2B5EF4-FFF2-40B4-BE49-F238E27FC236}">
                <a16:creationId xmlns:a16="http://schemas.microsoft.com/office/drawing/2014/main" id="{345C7924-FF3A-B905-BCBB-72A3E5EA162B}"/>
              </a:ext>
            </a:extLst>
          </p:cNvPr>
          <p:cNvCxnSpPr>
            <a:cxnSpLocks/>
          </p:cNvCxnSpPr>
          <p:nvPr/>
        </p:nvCxnSpPr>
        <p:spPr>
          <a:xfrm>
            <a:off x="6153680" y="2789766"/>
            <a:ext cx="6048000" cy="0"/>
          </a:xfrm>
          <a:prstGeom prst="line">
            <a:avLst/>
          </a:prstGeom>
          <a:ln>
            <a:solidFill>
              <a:srgbClr val="0066FF"/>
            </a:solidFill>
          </a:ln>
        </p:spPr>
        <p:style>
          <a:lnRef idx="2">
            <a:schemeClr val="accent4"/>
          </a:lnRef>
          <a:fillRef idx="0">
            <a:schemeClr val="accent4"/>
          </a:fillRef>
          <a:effectRef idx="1">
            <a:schemeClr val="accent4"/>
          </a:effectRef>
          <a:fontRef idx="minor">
            <a:schemeClr val="tx1"/>
          </a:fontRef>
        </p:style>
      </p:cxnSp>
      <p:sp>
        <p:nvSpPr>
          <p:cNvPr id="26" name="Rectangle 25">
            <a:extLst>
              <a:ext uri="{FF2B5EF4-FFF2-40B4-BE49-F238E27FC236}">
                <a16:creationId xmlns:a16="http://schemas.microsoft.com/office/drawing/2014/main" id="{2C753B58-C60E-8AD1-3E48-58CA4BDBFB29}"/>
              </a:ext>
            </a:extLst>
          </p:cNvPr>
          <p:cNvSpPr/>
          <p:nvPr/>
        </p:nvSpPr>
        <p:spPr>
          <a:xfrm>
            <a:off x="8142973" y="2637366"/>
            <a:ext cx="1694765" cy="304800"/>
          </a:xfrm>
          <a:prstGeom prst="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rPr>
              <a:t>1</a:t>
            </a:r>
            <a:r>
              <a:rPr lang="en-US" sz="1600" b="1" dirty="0">
                <a:solidFill>
                  <a:schemeClr val="tx1"/>
                </a:solidFill>
              </a:rPr>
              <a:t>33.922</a:t>
            </a:r>
            <a:endParaRPr lang="el-GR" sz="1600" b="1" dirty="0">
              <a:solidFill>
                <a:schemeClr val="tx1"/>
              </a:solidFill>
            </a:endParaRPr>
          </a:p>
        </p:txBody>
      </p:sp>
      <p:sp>
        <p:nvSpPr>
          <p:cNvPr id="48" name="TextBox 47">
            <a:extLst>
              <a:ext uri="{FF2B5EF4-FFF2-40B4-BE49-F238E27FC236}">
                <a16:creationId xmlns:a16="http://schemas.microsoft.com/office/drawing/2014/main" id="{2A76D1C5-F0BC-EE59-1177-32E0CEB0F5B7}"/>
              </a:ext>
            </a:extLst>
          </p:cNvPr>
          <p:cNvSpPr txBox="1"/>
          <p:nvPr/>
        </p:nvSpPr>
        <p:spPr>
          <a:xfrm>
            <a:off x="6153680" y="2016052"/>
            <a:ext cx="6038320" cy="523220"/>
          </a:xfrm>
          <a:prstGeom prst="rect">
            <a:avLst/>
          </a:prstGeom>
          <a:noFill/>
        </p:spPr>
        <p:txBody>
          <a:bodyPr wrap="square">
            <a:spAutoFit/>
          </a:bodyPr>
          <a:lstStyle/>
          <a:p>
            <a:pPr algn="ctr"/>
            <a:r>
              <a:rPr lang="el-GR" sz="1400" dirty="0">
                <a:latin typeface="Georgia" panose="02040502050405020303" pitchFamily="18" charset="0"/>
                <a:ea typeface="Roboto" panose="02000000000000000000" pitchFamily="2" charset="0"/>
              </a:rPr>
              <a:t>Τα περιστατικά των ελέγχων που προέρχονται από το ΠΑΓΝΗ αποτελούν το ~53% του συνόλου των ~133.922 ελέγχων της 7ης ΥΠΕ </a:t>
            </a:r>
          </a:p>
        </p:txBody>
      </p:sp>
      <p:sp>
        <p:nvSpPr>
          <p:cNvPr id="49" name="Rectangle 48">
            <a:extLst>
              <a:ext uri="{FF2B5EF4-FFF2-40B4-BE49-F238E27FC236}">
                <a16:creationId xmlns:a16="http://schemas.microsoft.com/office/drawing/2014/main" id="{23C1F826-B757-CE60-3181-F331B31DBCFB}"/>
              </a:ext>
            </a:extLst>
          </p:cNvPr>
          <p:cNvSpPr/>
          <p:nvPr/>
        </p:nvSpPr>
        <p:spPr>
          <a:xfrm>
            <a:off x="452438" y="2009776"/>
            <a:ext cx="5478463" cy="3603625"/>
          </a:xfrm>
          <a:prstGeom prst="rect">
            <a:avLst/>
          </a:prstGeom>
          <a:solidFill>
            <a:schemeClr val="bg1">
              <a:lumMod val="95000"/>
            </a:schemeClr>
          </a:solidFill>
          <a:ln w="12700">
            <a:solidFill>
              <a:srgbClr val="013476"/>
            </a:solidFill>
          </a:ln>
        </p:spPr>
        <p:txBody>
          <a:bodyPr spcFirstLastPara="1" wrap="square" lIns="180000" tIns="180000" rIns="180000" bIns="180000" anchor="t" anchorCtr="0">
            <a:noAutofit/>
          </a:bodyPr>
          <a:lstStyle/>
          <a:p>
            <a:pPr algn="just">
              <a:lnSpc>
                <a:spcPct val="110000"/>
              </a:lnSpc>
            </a:pPr>
            <a:endParaRPr lang="el-GR" sz="1200" dirty="0">
              <a:latin typeface="Calibri" panose="020F0502020204030204" pitchFamily="34" charset="0"/>
              <a:cs typeface="Times New Roman" panose="02020603050405020304" pitchFamily="18" charset="0"/>
            </a:endParaRPr>
          </a:p>
        </p:txBody>
      </p:sp>
      <p:graphicFrame>
        <p:nvGraphicFramePr>
          <p:cNvPr id="118" name="Chart 117">
            <a:extLst>
              <a:ext uri="{FF2B5EF4-FFF2-40B4-BE49-F238E27FC236}">
                <a16:creationId xmlns:a16="http://schemas.microsoft.com/office/drawing/2014/main" id="{E3A66A48-1E82-8755-6534-3B84B03F97FA}"/>
              </a:ext>
            </a:extLst>
          </p:cNvPr>
          <p:cNvGraphicFramePr/>
          <p:nvPr>
            <p:custDataLst>
              <p:tags r:id="rId19"/>
            </p:custDataLst>
            <p:extLst>
              <p:ext uri="{D42A27DB-BD31-4B8C-83A1-F6EECF244321}">
                <p14:modId xmlns:p14="http://schemas.microsoft.com/office/powerpoint/2010/main" val="3014862787"/>
              </p:ext>
            </p:extLst>
          </p:nvPr>
        </p:nvGraphicFramePr>
        <p:xfrm>
          <a:off x="444500" y="2840038"/>
          <a:ext cx="5411788" cy="2405062"/>
        </p:xfrm>
        <a:graphic>
          <a:graphicData uri="http://schemas.openxmlformats.org/drawingml/2006/chart">
            <c:chart xmlns:c="http://schemas.openxmlformats.org/drawingml/2006/chart" xmlns:r="http://schemas.openxmlformats.org/officeDocument/2006/relationships" r:id="rId38"/>
          </a:graphicData>
        </a:graphic>
      </p:graphicFrame>
      <p:sp>
        <p:nvSpPr>
          <p:cNvPr id="51" name="Rectangle 50">
            <a:extLst>
              <a:ext uri="{FF2B5EF4-FFF2-40B4-BE49-F238E27FC236}">
                <a16:creationId xmlns:a16="http://schemas.microsoft.com/office/drawing/2014/main" id="{5995CA15-16AF-A3F8-5EC7-B3DD698E5220}"/>
              </a:ext>
            </a:extLst>
          </p:cNvPr>
          <p:cNvSpPr/>
          <p:nvPr>
            <p:custDataLst>
              <p:tags r:id="rId20"/>
            </p:custDataLst>
          </p:nvPr>
        </p:nvSpPr>
        <p:spPr bwMode="auto">
          <a:xfrm>
            <a:off x="530225" y="5054600"/>
            <a:ext cx="1041400" cy="27305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295431CC-D303-45F1-B554-13DE5413863F}" type="datetime'''''Τ''α''''κ''τι''''''κή παραπο''''μ''πή από Τ.''''Ε''''.Ι'''">
              <a:rPr lang="el-GR" altLang="en-US" sz="900" smtClean="0">
                <a:solidFill>
                  <a:schemeClr val="tx1"/>
                </a:solidFill>
                <a:ea typeface="+mj-ea"/>
                <a:cs typeface="+mj-cs"/>
              </a:rPr>
              <a:pPr/>
              <a:t>Τακτική παραπομπή από Τ.Ε.Ι</a:t>
            </a:fld>
            <a:endParaRPr lang="el-GR" sz="900" kern="1200" dirty="0">
              <a:solidFill>
                <a:schemeClr val="tx1"/>
              </a:solidFill>
              <a:ea typeface="+mj-ea"/>
              <a:cs typeface="+mj-cs"/>
            </a:endParaRPr>
          </a:p>
        </p:txBody>
      </p:sp>
      <p:sp>
        <p:nvSpPr>
          <p:cNvPr id="52" name="Rectangle 51">
            <a:extLst>
              <a:ext uri="{FF2B5EF4-FFF2-40B4-BE49-F238E27FC236}">
                <a16:creationId xmlns:a16="http://schemas.microsoft.com/office/drawing/2014/main" id="{B73F866F-D432-168D-DB1E-809EECD102C6}"/>
              </a:ext>
            </a:extLst>
          </p:cNvPr>
          <p:cNvSpPr/>
          <p:nvPr>
            <p:custDataLst>
              <p:tags r:id="rId21"/>
            </p:custDataLst>
          </p:nvPr>
        </p:nvSpPr>
        <p:spPr bwMode="auto">
          <a:xfrm>
            <a:off x="1790700" y="5054600"/>
            <a:ext cx="620713" cy="40957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CB4CEA6F-23EA-4A7C-AAA7-7955407CAF69}" type="datetime'Έ''κ''τακτο'''''' περ''ισ''''τατι''''κό μ''έ''σω ''Τ.Ε''Π.'">
              <a:rPr lang="el-GR" altLang="en-US" sz="900" smtClean="0">
                <a:solidFill>
                  <a:schemeClr val="tx1"/>
                </a:solidFill>
                <a:ea typeface="+mj-ea"/>
                <a:cs typeface="+mj-cs"/>
              </a:rPr>
              <a:pPr/>
              <a:t>Έκτακτο περιστατικό μέσω Τ.ΕΠ.</a:t>
            </a:fld>
            <a:endParaRPr lang="el-GR" sz="900" kern="1200" dirty="0">
              <a:solidFill>
                <a:schemeClr val="tx1"/>
              </a:solidFill>
              <a:ea typeface="+mj-ea"/>
              <a:cs typeface="+mj-cs"/>
            </a:endParaRPr>
          </a:p>
        </p:txBody>
      </p:sp>
      <p:sp>
        <p:nvSpPr>
          <p:cNvPr id="53" name="Rectangle 52">
            <a:extLst>
              <a:ext uri="{FF2B5EF4-FFF2-40B4-BE49-F238E27FC236}">
                <a16:creationId xmlns:a16="http://schemas.microsoft.com/office/drawing/2014/main" id="{5AD32702-BD02-8FB1-5BC3-D43E659DC268}"/>
              </a:ext>
            </a:extLst>
          </p:cNvPr>
          <p:cNvSpPr/>
          <p:nvPr>
            <p:custDataLst>
              <p:tags r:id="rId22"/>
            </p:custDataLst>
          </p:nvPr>
        </p:nvSpPr>
        <p:spPr bwMode="auto">
          <a:xfrm>
            <a:off x="2628900" y="5054600"/>
            <a:ext cx="1041400" cy="27305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D290C05F-B3FB-4BF1-9424-1895AE6E81BA}" type="datetime'Τ''ακτική ''''π''αρ''απομπή'' ''από ι''''α''τρ''''''ό ''ΠΦΥ'''">
              <a:rPr lang="el-GR" altLang="en-US" sz="900" smtClean="0">
                <a:solidFill>
                  <a:schemeClr val="tx1"/>
                </a:solidFill>
                <a:ea typeface="+mj-ea"/>
                <a:cs typeface="+mj-cs"/>
              </a:rPr>
              <a:pPr/>
              <a:t>Τακτική παραπομπή από ιατρό ΠΦΥ</a:t>
            </a:fld>
            <a:endParaRPr lang="el-GR" sz="900" kern="1200">
              <a:solidFill>
                <a:schemeClr val="tx1"/>
              </a:solidFill>
              <a:ea typeface="+mj-ea"/>
              <a:cs typeface="+mj-cs"/>
            </a:endParaRPr>
          </a:p>
        </p:txBody>
      </p:sp>
      <p:sp>
        <p:nvSpPr>
          <p:cNvPr id="54" name="Rectangle 53">
            <a:extLst>
              <a:ext uri="{FF2B5EF4-FFF2-40B4-BE49-F238E27FC236}">
                <a16:creationId xmlns:a16="http://schemas.microsoft.com/office/drawing/2014/main" id="{A36758B0-C207-795B-B84B-C636CF2A5A89}"/>
              </a:ext>
            </a:extLst>
          </p:cNvPr>
          <p:cNvSpPr/>
          <p:nvPr>
            <p:custDataLst>
              <p:tags r:id="rId23"/>
            </p:custDataLst>
          </p:nvPr>
        </p:nvSpPr>
        <p:spPr bwMode="auto">
          <a:xfrm>
            <a:off x="3760788" y="5054600"/>
            <a:ext cx="876300" cy="27305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3D1FB57E-FD2A-46FC-8500-6745C0EC2D53}" type="datetime'Δι''α''κο''''μι''δ''ή α''πό'''' ''ά''λλ''ο'' νοσοκ''ομείο'''">
              <a:rPr lang="el-GR" altLang="en-US" sz="900" smtClean="0">
                <a:solidFill>
                  <a:schemeClr val="tx1"/>
                </a:solidFill>
                <a:ea typeface="+mj-ea"/>
                <a:cs typeface="+mj-cs"/>
              </a:rPr>
              <a:pPr/>
              <a:t>Διακομιδή από άλλο νοσοκομείο</a:t>
            </a:fld>
            <a:endParaRPr lang="el-GR" sz="900" kern="1200">
              <a:solidFill>
                <a:schemeClr val="tx1"/>
              </a:solidFill>
              <a:ea typeface="+mj-ea"/>
              <a:cs typeface="+mj-cs"/>
            </a:endParaRPr>
          </a:p>
        </p:txBody>
      </p:sp>
      <p:sp>
        <p:nvSpPr>
          <p:cNvPr id="55" name="Rectangle 54">
            <a:extLst>
              <a:ext uri="{FF2B5EF4-FFF2-40B4-BE49-F238E27FC236}">
                <a16:creationId xmlns:a16="http://schemas.microsoft.com/office/drawing/2014/main" id="{93F54664-65EC-5FE2-4AD0-89D48A21C0E0}"/>
              </a:ext>
            </a:extLst>
          </p:cNvPr>
          <p:cNvSpPr/>
          <p:nvPr>
            <p:custDataLst>
              <p:tags r:id="rId24"/>
            </p:custDataLst>
          </p:nvPr>
        </p:nvSpPr>
        <p:spPr bwMode="auto">
          <a:xfrm>
            <a:off x="5032375" y="5054601"/>
            <a:ext cx="431800" cy="1365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83F98021-5310-4D2C-B193-207261ED683C}" type="datetime'Γ''''''έ''''''''''ν''''''νη''''''''σ''''η'''''''''''''''">
              <a:rPr lang="el-GR" altLang="en-US" sz="900" smtClean="0">
                <a:solidFill>
                  <a:schemeClr val="tx1"/>
                </a:solidFill>
                <a:ea typeface="+mj-ea"/>
                <a:cs typeface="+mj-cs"/>
              </a:rPr>
              <a:pPr/>
              <a:t>Γέννηση</a:t>
            </a:fld>
            <a:endParaRPr lang="el-GR" sz="900" kern="1200" dirty="0">
              <a:solidFill>
                <a:schemeClr val="tx1"/>
              </a:solidFill>
              <a:ea typeface="+mj-ea"/>
              <a:cs typeface="+mj-cs"/>
            </a:endParaRPr>
          </a:p>
        </p:txBody>
      </p:sp>
      <p:sp>
        <p:nvSpPr>
          <p:cNvPr id="59" name="Rectangle 58">
            <a:extLst>
              <a:ext uri="{FF2B5EF4-FFF2-40B4-BE49-F238E27FC236}">
                <a16:creationId xmlns:a16="http://schemas.microsoft.com/office/drawing/2014/main" id="{58C67B88-68B1-C35F-9062-88451A823228}"/>
              </a:ext>
            </a:extLst>
          </p:cNvPr>
          <p:cNvSpPr/>
          <p:nvPr>
            <p:custDataLst>
              <p:tags r:id="rId25"/>
            </p:custDataLst>
          </p:nvPr>
        </p:nvSpPr>
        <p:spPr bwMode="gray">
          <a:xfrm>
            <a:off x="776288" y="2916238"/>
            <a:ext cx="5508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28B02FDC-B449-46E2-98A1-2DF451010C3E}" type="datetime'''''8''0'''''''',8''''5''6'''''''''''''''''''''''''">
              <a:rPr lang="el-GR" altLang="en-US" sz="1200" b="1" smtClean="0">
                <a:solidFill>
                  <a:schemeClr val="tx1"/>
                </a:solidFill>
              </a:rPr>
              <a:pPr/>
              <a:t>80,856</a:t>
            </a:fld>
            <a:endParaRPr lang="el-GR" sz="1200" b="1" kern="1200" dirty="0">
              <a:solidFill>
                <a:schemeClr val="tx1"/>
              </a:solidFill>
            </a:endParaRPr>
          </a:p>
        </p:txBody>
      </p:sp>
      <p:sp>
        <p:nvSpPr>
          <p:cNvPr id="60" name="Rectangle 59">
            <a:extLst>
              <a:ext uri="{FF2B5EF4-FFF2-40B4-BE49-F238E27FC236}">
                <a16:creationId xmlns:a16="http://schemas.microsoft.com/office/drawing/2014/main" id="{3B97B2BA-CCC0-38AD-047A-44C1D3D5F815}"/>
              </a:ext>
            </a:extLst>
          </p:cNvPr>
          <p:cNvSpPr/>
          <p:nvPr>
            <p:custDataLst>
              <p:tags r:id="rId26"/>
            </p:custDataLst>
          </p:nvPr>
        </p:nvSpPr>
        <p:spPr bwMode="gray">
          <a:xfrm>
            <a:off x="1825625" y="3640138"/>
            <a:ext cx="5508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2E27A141-B03E-4062-9F19-7AF9DD4F83E1}" type="datetime'''''''''''''''''''''''''''4''''''''''''9,56''''''''8'''''''">
              <a:rPr lang="el-GR" altLang="en-US" sz="1200" b="1" smtClean="0">
                <a:solidFill>
                  <a:schemeClr val="tx1"/>
                </a:solidFill>
              </a:rPr>
              <a:pPr/>
              <a:t>49,568</a:t>
            </a:fld>
            <a:endParaRPr lang="el-GR" sz="1200" b="1" kern="1200">
              <a:solidFill>
                <a:schemeClr val="tx1"/>
              </a:solidFill>
            </a:endParaRPr>
          </a:p>
        </p:txBody>
      </p:sp>
      <p:sp>
        <p:nvSpPr>
          <p:cNvPr id="61" name="Rectangle 60">
            <a:extLst>
              <a:ext uri="{FF2B5EF4-FFF2-40B4-BE49-F238E27FC236}">
                <a16:creationId xmlns:a16="http://schemas.microsoft.com/office/drawing/2014/main" id="{B9FA8BF5-89CB-4262-E001-55E402FEC8E4}"/>
              </a:ext>
            </a:extLst>
          </p:cNvPr>
          <p:cNvSpPr/>
          <p:nvPr>
            <p:custDataLst>
              <p:tags r:id="rId27"/>
            </p:custDataLst>
          </p:nvPr>
        </p:nvSpPr>
        <p:spPr bwMode="gray">
          <a:xfrm>
            <a:off x="2919413" y="4757738"/>
            <a:ext cx="4619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51C76A0D-2FEB-4F08-94A3-84AE0DA8FBB2}" type="datetime'''1'''''',''''''''''''''''''''''''2''''69'''''">
              <a:rPr lang="el-GR" altLang="en-US" sz="1200" b="1" smtClean="0">
                <a:solidFill>
                  <a:schemeClr val="tx1"/>
                </a:solidFill>
              </a:rPr>
              <a:pPr/>
              <a:t>1,269</a:t>
            </a:fld>
            <a:endParaRPr lang="el-GR" sz="1200" b="1" kern="1200">
              <a:solidFill>
                <a:schemeClr val="tx1"/>
              </a:solidFill>
            </a:endParaRPr>
          </a:p>
        </p:txBody>
      </p:sp>
      <p:sp>
        <p:nvSpPr>
          <p:cNvPr id="62" name="Rectangle 61">
            <a:extLst>
              <a:ext uri="{FF2B5EF4-FFF2-40B4-BE49-F238E27FC236}">
                <a16:creationId xmlns:a16="http://schemas.microsoft.com/office/drawing/2014/main" id="{92E52302-D915-7D77-3CFF-60EB4092B317}"/>
              </a:ext>
            </a:extLst>
          </p:cNvPr>
          <p:cNvSpPr/>
          <p:nvPr>
            <p:custDataLst>
              <p:tags r:id="rId28"/>
            </p:custDataLst>
          </p:nvPr>
        </p:nvSpPr>
        <p:spPr bwMode="gray">
          <a:xfrm>
            <a:off x="3968750" y="4754563"/>
            <a:ext cx="46196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A6E5B661-91D8-40A2-9A46-B2A8497A7B72}" type="datetime'''''''1'''''',''''''''''4''''''''''''''2''''5'''''''''">
              <a:rPr lang="el-GR" altLang="en-US" sz="1200" b="1" smtClean="0">
                <a:solidFill>
                  <a:schemeClr val="tx1"/>
                </a:solidFill>
              </a:rPr>
              <a:pPr/>
              <a:t>1,425</a:t>
            </a:fld>
            <a:endParaRPr lang="el-GR" sz="1200" b="1" kern="1200">
              <a:solidFill>
                <a:schemeClr val="tx1"/>
              </a:solidFill>
            </a:endParaRPr>
          </a:p>
        </p:txBody>
      </p:sp>
      <p:cxnSp>
        <p:nvCxnSpPr>
          <p:cNvPr id="66" name="Straight Connector 65">
            <a:extLst>
              <a:ext uri="{FF2B5EF4-FFF2-40B4-BE49-F238E27FC236}">
                <a16:creationId xmlns:a16="http://schemas.microsoft.com/office/drawing/2014/main" id="{BB5EE5EF-EC22-B8C4-326F-7C815F5450F3}"/>
              </a:ext>
            </a:extLst>
          </p:cNvPr>
          <p:cNvCxnSpPr>
            <a:cxnSpLocks/>
          </p:cNvCxnSpPr>
          <p:nvPr/>
        </p:nvCxnSpPr>
        <p:spPr>
          <a:xfrm>
            <a:off x="434975" y="2789238"/>
            <a:ext cx="5507038" cy="0"/>
          </a:xfrm>
          <a:prstGeom prst="line">
            <a:avLst/>
          </a:prstGeom>
          <a:ln>
            <a:solidFill>
              <a:srgbClr val="0066FF"/>
            </a:solidFill>
          </a:ln>
        </p:spPr>
        <p:style>
          <a:lnRef idx="2">
            <a:schemeClr val="accent4"/>
          </a:lnRef>
          <a:fillRef idx="0">
            <a:schemeClr val="accent4"/>
          </a:fillRef>
          <a:effectRef idx="1">
            <a:schemeClr val="accent4"/>
          </a:effectRef>
          <a:fontRef idx="minor">
            <a:schemeClr val="tx1"/>
          </a:fontRef>
        </p:style>
      </p:cxnSp>
      <p:sp>
        <p:nvSpPr>
          <p:cNvPr id="67" name="Rectangle 66">
            <a:extLst>
              <a:ext uri="{FF2B5EF4-FFF2-40B4-BE49-F238E27FC236}">
                <a16:creationId xmlns:a16="http://schemas.microsoft.com/office/drawing/2014/main" id="{9DD8F6AD-9637-86AE-0737-6E9ED4FA905E}"/>
              </a:ext>
            </a:extLst>
          </p:cNvPr>
          <p:cNvSpPr/>
          <p:nvPr/>
        </p:nvSpPr>
        <p:spPr>
          <a:xfrm>
            <a:off x="1881188" y="2636838"/>
            <a:ext cx="1695450" cy="304800"/>
          </a:xfrm>
          <a:prstGeom prst="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rPr>
              <a:t>1</a:t>
            </a:r>
            <a:r>
              <a:rPr lang="en-US" sz="1600" b="1" dirty="0">
                <a:solidFill>
                  <a:schemeClr val="tx1"/>
                </a:solidFill>
              </a:rPr>
              <a:t>33.922</a:t>
            </a:r>
            <a:endParaRPr lang="el-GR" sz="1600" b="1" dirty="0">
              <a:solidFill>
                <a:schemeClr val="tx1"/>
              </a:solidFill>
            </a:endParaRPr>
          </a:p>
        </p:txBody>
      </p:sp>
      <p:sp>
        <p:nvSpPr>
          <p:cNvPr id="68" name="TextBox 67">
            <a:extLst>
              <a:ext uri="{FF2B5EF4-FFF2-40B4-BE49-F238E27FC236}">
                <a16:creationId xmlns:a16="http://schemas.microsoft.com/office/drawing/2014/main" id="{41A9FC53-6DA0-5548-1DA2-6304927B37CE}"/>
              </a:ext>
            </a:extLst>
          </p:cNvPr>
          <p:cNvSpPr txBox="1"/>
          <p:nvPr/>
        </p:nvSpPr>
        <p:spPr>
          <a:xfrm>
            <a:off x="452438" y="2016125"/>
            <a:ext cx="5478463" cy="492443"/>
          </a:xfrm>
          <a:prstGeom prst="rect">
            <a:avLst/>
          </a:prstGeom>
          <a:noFill/>
        </p:spPr>
        <p:txBody>
          <a:bodyPr wrap="square">
            <a:spAutoFit/>
          </a:bodyPr>
          <a:lstStyle/>
          <a:p>
            <a:pPr algn="ctr"/>
            <a:r>
              <a:rPr lang="el-GR" sz="1300" dirty="0">
                <a:latin typeface="Georgia" panose="02040502050405020303" pitchFamily="18" charset="0"/>
                <a:ea typeface="Roboto" panose="02000000000000000000" pitchFamily="2" charset="0"/>
              </a:rPr>
              <a:t>Τα περιστατικά των ελέγχων που προέρχονται από Τακτική παραπομπή  αποτελούν το ~60% του συνόλου των ~133.922 ελέγχων της 7ης ΥΠΕ </a:t>
            </a:r>
          </a:p>
        </p:txBody>
      </p:sp>
    </p:spTree>
    <p:extLst>
      <p:ext uri="{BB962C8B-B14F-4D97-AF65-F5344CB8AC3E}">
        <p14:creationId xmlns:p14="http://schemas.microsoft.com/office/powerpoint/2010/main" val="266675974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BC7620C1-BBFE-43E0-3039-2658206F34FC}"/>
              </a:ext>
            </a:extLst>
          </p:cNvPr>
          <p:cNvGraphicFramePr>
            <a:graphicFrameLocks noChangeAspect="1"/>
          </p:cNvGraphicFramePr>
          <p:nvPr>
            <p:custDataLst>
              <p:tags r:id="rId2"/>
            </p:custDataLst>
            <p:extLst>
              <p:ext uri="{D42A27DB-BD31-4B8C-83A1-F6EECF244321}">
                <p14:modId xmlns:p14="http://schemas.microsoft.com/office/powerpoint/2010/main" val="4049053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24" imgW="395" imgH="396" progId="TCLayout.ActiveDocument.1">
                  <p:embed/>
                </p:oleObj>
              </mc:Choice>
              <mc:Fallback>
                <p:oleObj name="think-cell Slide" r:id="rId24" imgW="395" imgH="396" progId="TCLayout.ActiveDocument.1">
                  <p:embed/>
                  <p:pic>
                    <p:nvPicPr>
                      <p:cNvPr id="0" name=""/>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26"/>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27"/>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28"/>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9" name="TextBox 1">
            <a:extLst>
              <a:ext uri="{FF2B5EF4-FFF2-40B4-BE49-F238E27FC236}">
                <a16:creationId xmlns:a16="http://schemas.microsoft.com/office/drawing/2014/main" id="{0A97C20A-6F32-A851-FF62-EFFD18DF7D69}"/>
              </a:ext>
            </a:extLst>
          </p:cNvPr>
          <p:cNvSpPr txBox="1"/>
          <p:nvPr/>
        </p:nvSpPr>
        <p:spPr>
          <a:xfrm>
            <a:off x="653629" y="1182538"/>
            <a:ext cx="9720943" cy="830997"/>
          </a:xfrm>
          <a:prstGeom prst="rect">
            <a:avLst/>
          </a:prstGeom>
          <a:noFill/>
        </p:spPr>
        <p:txBody>
          <a:bodyPr wrap="square" rtlCol="0">
            <a:spAutoFit/>
          </a:bodyPr>
          <a:lstStyle/>
          <a:p>
            <a:pPr algn="ctr"/>
            <a:r>
              <a:rPr lang="el-GR" sz="2400" b="1" dirty="0">
                <a:solidFill>
                  <a:srgbClr val="640064"/>
                </a:solidFill>
              </a:rPr>
              <a:t>Τα αποτελέσματα του ποιοτικού ελέγχου σε περιστατικά Νοσοκομείων της 7ης Υ.ΠΕ. </a:t>
            </a:r>
          </a:p>
        </p:txBody>
      </p:sp>
      <p:sp>
        <p:nvSpPr>
          <p:cNvPr id="5" name="Rectangle 4">
            <a:extLst>
              <a:ext uri="{FF2B5EF4-FFF2-40B4-BE49-F238E27FC236}">
                <a16:creationId xmlns:a16="http://schemas.microsoft.com/office/drawing/2014/main" id="{649412A5-B6FE-562D-F808-9D742C37B738}"/>
              </a:ext>
            </a:extLst>
          </p:cNvPr>
          <p:cNvSpPr/>
          <p:nvPr/>
        </p:nvSpPr>
        <p:spPr>
          <a:xfrm>
            <a:off x="6344018" y="2013535"/>
            <a:ext cx="5830398" cy="3468103"/>
          </a:xfrm>
          <a:prstGeom prst="rect">
            <a:avLst/>
          </a:prstGeom>
          <a:solidFill>
            <a:schemeClr val="bg1">
              <a:lumMod val="95000"/>
            </a:schemeClr>
          </a:solidFill>
          <a:ln w="12700">
            <a:solidFill>
              <a:srgbClr val="013476"/>
            </a:solidFill>
          </a:ln>
        </p:spPr>
        <p:txBody>
          <a:bodyPr spcFirstLastPara="1" wrap="square" lIns="180000" tIns="180000" rIns="180000" bIns="180000" anchor="t" anchorCtr="0">
            <a:noAutofit/>
          </a:bodyPr>
          <a:lstStyle/>
          <a:p>
            <a:pPr algn="just">
              <a:lnSpc>
                <a:spcPct val="110000"/>
              </a:lnSpc>
            </a:pPr>
            <a:endParaRPr lang="el-GR" sz="1200" dirty="0">
              <a:latin typeface="Calibri" panose="020F0502020204030204" pitchFamily="34" charset="0"/>
              <a:cs typeface="Times New Roman" panose="02020603050405020304" pitchFamily="18" charset="0"/>
            </a:endParaRPr>
          </a:p>
        </p:txBody>
      </p:sp>
      <p:graphicFrame>
        <p:nvGraphicFramePr>
          <p:cNvPr id="79" name="Chart 78">
            <a:extLst>
              <a:ext uri="{FF2B5EF4-FFF2-40B4-BE49-F238E27FC236}">
                <a16:creationId xmlns:a16="http://schemas.microsoft.com/office/drawing/2014/main" id="{B17AF55C-6DD6-159D-93E4-863FBE7207C1}"/>
              </a:ext>
            </a:extLst>
          </p:cNvPr>
          <p:cNvGraphicFramePr/>
          <p:nvPr>
            <p:custDataLst>
              <p:tags r:id="rId3"/>
            </p:custDataLst>
            <p:extLst>
              <p:ext uri="{D42A27DB-BD31-4B8C-83A1-F6EECF244321}">
                <p14:modId xmlns:p14="http://schemas.microsoft.com/office/powerpoint/2010/main" val="2351496830"/>
              </p:ext>
            </p:extLst>
          </p:nvPr>
        </p:nvGraphicFramePr>
        <p:xfrm>
          <a:off x="8396288" y="2652713"/>
          <a:ext cx="2430462" cy="2430462"/>
        </p:xfrm>
        <a:graphic>
          <a:graphicData uri="http://schemas.openxmlformats.org/drawingml/2006/chart">
            <c:chart xmlns:c="http://schemas.openxmlformats.org/drawingml/2006/chart" xmlns:r="http://schemas.openxmlformats.org/officeDocument/2006/relationships" r:id="rId30"/>
          </a:graphicData>
        </a:graphic>
      </p:graphicFrame>
      <p:sp>
        <p:nvSpPr>
          <p:cNvPr id="7" name="Rectangle 6">
            <a:extLst>
              <a:ext uri="{FF2B5EF4-FFF2-40B4-BE49-F238E27FC236}">
                <a16:creationId xmlns:a16="http://schemas.microsoft.com/office/drawing/2014/main" id="{3044FCA2-B96B-6EDA-F145-9E74F686E580}"/>
              </a:ext>
            </a:extLst>
          </p:cNvPr>
          <p:cNvSpPr/>
          <p:nvPr>
            <p:custDataLst>
              <p:tags r:id="rId4"/>
            </p:custDataLst>
          </p:nvPr>
        </p:nvSpPr>
        <p:spPr bwMode="gray">
          <a:xfrm>
            <a:off x="9815513" y="3059113"/>
            <a:ext cx="593725" cy="384175"/>
          </a:xfrm>
          <a:prstGeom prst="rect">
            <a:avLst/>
          </a:prstGeom>
          <a:solidFill>
            <a:srgbClr val="B4B4B4"/>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93A65C01-7A05-4BA4-83CC-F3713F9A9D6D}" type="datetime'''''''2''9'''''''''''''''''',1''''''''''''4''''4'''''''''''">
              <a:rPr lang="el-GR" altLang="en-US" sz="1400" smtClean="0">
                <a:solidFill>
                  <a:schemeClr val="tx1"/>
                </a:solidFill>
              </a:rPr>
              <a:pPr/>
              <a:t>29,144</a:t>
            </a:fld>
            <a:r>
              <a:rPr lang="el-GR" altLang="en-US" sz="1400" kern="1200">
                <a:solidFill>
                  <a:schemeClr val="tx1"/>
                </a:solidFill>
                <a:effectLst/>
              </a:rPr>
              <a:t/>
            </a:r>
            <a:br>
              <a:rPr lang="el-GR" altLang="en-US" sz="1400" kern="1200">
                <a:solidFill>
                  <a:schemeClr val="tx1"/>
                </a:solidFill>
                <a:effectLst/>
              </a:rPr>
            </a:br>
            <a:r>
              <a:rPr lang="el-GR" altLang="en-US" sz="1400" kern="1200">
                <a:solidFill>
                  <a:schemeClr val="tx1"/>
                </a:solidFill>
                <a:effectLst/>
              </a:rPr>
              <a:t>(</a:t>
            </a:r>
            <a:fld id="{330654AD-A3E0-4DC4-AB45-D671CCF1CDCB}" type="datetime'''''''''''2''''''''''''''''''2''''''''''''''%'''''''''''''''''">
              <a:rPr lang="el-GR" altLang="en-US" sz="1400" smtClean="0">
                <a:solidFill>
                  <a:schemeClr val="tx1"/>
                </a:solidFill>
              </a:rPr>
              <a:pPr/>
              <a:t>22%</a:t>
            </a:fld>
            <a:r>
              <a:rPr lang="el-GR" sz="1400" kern="1200">
                <a:solidFill>
                  <a:schemeClr val="tx1"/>
                </a:solidFill>
              </a:rPr>
              <a:t>)</a:t>
            </a:r>
          </a:p>
        </p:txBody>
      </p:sp>
      <p:sp>
        <p:nvSpPr>
          <p:cNvPr id="10" name="Rectangle 9">
            <a:extLst>
              <a:ext uri="{FF2B5EF4-FFF2-40B4-BE49-F238E27FC236}">
                <a16:creationId xmlns:a16="http://schemas.microsoft.com/office/drawing/2014/main" id="{CE82608A-09FA-2904-2220-492900E0763E}"/>
              </a:ext>
            </a:extLst>
          </p:cNvPr>
          <p:cNvSpPr/>
          <p:nvPr>
            <p:custDataLst>
              <p:tags r:id="rId5"/>
            </p:custDataLst>
          </p:nvPr>
        </p:nvSpPr>
        <p:spPr bwMode="gray">
          <a:xfrm>
            <a:off x="9436100" y="4529138"/>
            <a:ext cx="593725" cy="38417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FBC2D1C0-43B3-4E11-97C2-B772AA84ECF6}" type="datetime'''''6''''''''''''''''''9'',''''''5''6''''''''4'''''''''">
              <a:rPr lang="el-GR" altLang="en-US" sz="1400" smtClean="0">
                <a:solidFill>
                  <a:schemeClr val="bg1"/>
                </a:solidFill>
              </a:rPr>
              <a:pPr/>
              <a:t>69,564</a:t>
            </a:fld>
            <a:r>
              <a:rPr lang="el-GR" altLang="en-US" sz="1400" kern="1200">
                <a:solidFill>
                  <a:schemeClr val="bg1"/>
                </a:solidFill>
                <a:effectLst/>
              </a:rPr>
              <a:t/>
            </a:r>
            <a:br>
              <a:rPr lang="el-GR" altLang="en-US" sz="1400" kern="1200">
                <a:solidFill>
                  <a:schemeClr val="bg1"/>
                </a:solidFill>
                <a:effectLst/>
              </a:rPr>
            </a:br>
            <a:r>
              <a:rPr lang="el-GR" altLang="en-US" sz="1400" kern="1200">
                <a:solidFill>
                  <a:schemeClr val="bg1"/>
                </a:solidFill>
                <a:effectLst/>
              </a:rPr>
              <a:t>(</a:t>
            </a:r>
            <a:fld id="{7FC5DFF1-C2FF-4156-A42D-733C61E0F6CA}" type="datetime'''''5''2''''''%'''''''''''''''''''''''''''">
              <a:rPr lang="el-GR" altLang="en-US" sz="1400" smtClean="0">
                <a:solidFill>
                  <a:schemeClr val="bg1"/>
                </a:solidFill>
              </a:rPr>
              <a:pPr/>
              <a:t>52%</a:t>
            </a:fld>
            <a:r>
              <a:rPr lang="el-GR" sz="1400" kern="1200">
                <a:solidFill>
                  <a:schemeClr val="bg1"/>
                </a:solidFill>
              </a:rPr>
              <a:t>)</a:t>
            </a:r>
          </a:p>
        </p:txBody>
      </p:sp>
      <p:sp>
        <p:nvSpPr>
          <p:cNvPr id="11" name="Rectangle 10">
            <a:extLst>
              <a:ext uri="{FF2B5EF4-FFF2-40B4-BE49-F238E27FC236}">
                <a16:creationId xmlns:a16="http://schemas.microsoft.com/office/drawing/2014/main" id="{646AD3C1-96E0-FD9B-D779-70DEFF96641D}"/>
              </a:ext>
            </a:extLst>
          </p:cNvPr>
          <p:cNvSpPr/>
          <p:nvPr>
            <p:custDataLst>
              <p:tags r:id="rId6"/>
            </p:custDataLst>
          </p:nvPr>
        </p:nvSpPr>
        <p:spPr bwMode="gray">
          <a:xfrm>
            <a:off x="8734425" y="3140075"/>
            <a:ext cx="593725" cy="384175"/>
          </a:xfrm>
          <a:prstGeom prst="rect">
            <a:avLst/>
          </a:prstGeom>
          <a:solidFill>
            <a:schemeClr val="accent3"/>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D48ECD9B-DF89-48F2-80DF-F55172ED760E}" type="datetime'''''''3''''''''''5,2''''''''''1''''4'''''''''''''''">
              <a:rPr lang="el-GR" altLang="en-US" sz="1400" smtClean="0">
                <a:solidFill>
                  <a:schemeClr val="tx1"/>
                </a:solidFill>
              </a:rPr>
              <a:pPr/>
              <a:t>35,214</a:t>
            </a:fld>
            <a:r>
              <a:rPr lang="el-GR" altLang="en-US" sz="1400" kern="1200">
                <a:solidFill>
                  <a:schemeClr val="tx1"/>
                </a:solidFill>
                <a:effectLst/>
              </a:rPr>
              <a:t/>
            </a:r>
            <a:br>
              <a:rPr lang="el-GR" altLang="en-US" sz="1400" kern="1200">
                <a:solidFill>
                  <a:schemeClr val="tx1"/>
                </a:solidFill>
                <a:effectLst/>
              </a:rPr>
            </a:br>
            <a:r>
              <a:rPr lang="el-GR" altLang="en-US" sz="1400" kern="1200">
                <a:solidFill>
                  <a:schemeClr val="tx1"/>
                </a:solidFill>
                <a:effectLst/>
              </a:rPr>
              <a:t>(</a:t>
            </a:r>
            <a:fld id="{6CFBADB4-3289-41A6-9C98-139BC9A5AF1B}" type="datetime'''''''''''''''''''''''''2''''''6''%'''''''''''''">
              <a:rPr lang="el-GR" altLang="en-US" sz="1400" smtClean="0">
                <a:solidFill>
                  <a:schemeClr val="tx1"/>
                </a:solidFill>
              </a:rPr>
              <a:pPr/>
              <a:t>26%</a:t>
            </a:fld>
            <a:r>
              <a:rPr lang="el-GR" sz="1400" kern="1200">
                <a:solidFill>
                  <a:schemeClr val="tx1"/>
                </a:solidFill>
              </a:rPr>
              <a:t>)</a:t>
            </a:r>
          </a:p>
        </p:txBody>
      </p:sp>
      <p:sp>
        <p:nvSpPr>
          <p:cNvPr id="12" name="Rectangle 11">
            <a:extLst>
              <a:ext uri="{FF2B5EF4-FFF2-40B4-BE49-F238E27FC236}">
                <a16:creationId xmlns:a16="http://schemas.microsoft.com/office/drawing/2014/main" id="{E6C65886-867C-A7F4-FA8E-44E881A64244}"/>
              </a:ext>
            </a:extLst>
          </p:cNvPr>
          <p:cNvSpPr/>
          <p:nvPr>
            <p:custDataLst>
              <p:tags r:id="rId7"/>
            </p:custDataLst>
          </p:nvPr>
        </p:nvSpPr>
        <p:spPr bwMode="auto">
          <a:xfrm>
            <a:off x="7261225" y="5121275"/>
            <a:ext cx="214313" cy="160338"/>
          </a:xfrm>
          <a:prstGeom prst="rect">
            <a:avLst/>
          </a:prstGeom>
          <a:solidFill>
            <a:srgbClr val="B4B4B4"/>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a:extLst>
              <a:ext uri="{FF2B5EF4-FFF2-40B4-BE49-F238E27FC236}">
                <a16:creationId xmlns:a16="http://schemas.microsoft.com/office/drawing/2014/main" id="{32EFEF13-1B9B-2D5D-A423-31FA68858832}"/>
              </a:ext>
            </a:extLst>
          </p:cNvPr>
          <p:cNvSpPr/>
          <p:nvPr>
            <p:custDataLst>
              <p:tags r:id="rId8"/>
            </p:custDataLst>
          </p:nvPr>
        </p:nvSpPr>
        <p:spPr bwMode="auto">
          <a:xfrm>
            <a:off x="8029575" y="5121275"/>
            <a:ext cx="214313" cy="160338"/>
          </a:xfrm>
          <a:prstGeom prst="rect">
            <a:avLst/>
          </a:prstGeom>
          <a:solidFill>
            <a:srgbClr val="003DAB"/>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a:extLst>
              <a:ext uri="{FF2B5EF4-FFF2-40B4-BE49-F238E27FC236}">
                <a16:creationId xmlns:a16="http://schemas.microsoft.com/office/drawing/2014/main" id="{6BEAD762-13B4-1F15-0B67-6458937171F0}"/>
              </a:ext>
            </a:extLst>
          </p:cNvPr>
          <p:cNvSpPr/>
          <p:nvPr>
            <p:custDataLst>
              <p:tags r:id="rId9"/>
            </p:custDataLst>
          </p:nvPr>
        </p:nvSpPr>
        <p:spPr bwMode="auto">
          <a:xfrm>
            <a:off x="10221913" y="5121275"/>
            <a:ext cx="214313" cy="160338"/>
          </a:xfrm>
          <a:prstGeom prst="rect">
            <a:avLst/>
          </a:prstGeom>
          <a:solidFill>
            <a:schemeClr val="accent3"/>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a:extLst>
              <a:ext uri="{FF2B5EF4-FFF2-40B4-BE49-F238E27FC236}">
                <a16:creationId xmlns:a16="http://schemas.microsoft.com/office/drawing/2014/main" id="{7BA74426-5039-2812-F002-5602EB3B9C62}"/>
              </a:ext>
            </a:extLst>
          </p:cNvPr>
          <p:cNvSpPr/>
          <p:nvPr>
            <p:custDataLst>
              <p:tags r:id="rId10"/>
            </p:custDataLst>
          </p:nvPr>
        </p:nvSpPr>
        <p:spPr bwMode="auto">
          <a:xfrm>
            <a:off x="7526338" y="5116513"/>
            <a:ext cx="401638" cy="182563"/>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C725EE0-479F-4020-8D7B-20DF1A8022C9}" type="datetime'''''''''''''''Ο''''''''''''ρ''''θ''''''''''''''''ό'''' '">
              <a:rPr lang="el-GR" altLang="en-US" sz="1200" smtClean="0">
                <a:solidFill>
                  <a:schemeClr val="tx1"/>
                </a:solidFill>
              </a:rPr>
              <a:pPr/>
              <a:t>Ορθό </a:t>
            </a:fld>
            <a:endParaRPr lang="el-GR" sz="1200" kern="1200">
              <a:solidFill>
                <a:schemeClr val="tx1"/>
              </a:solidFill>
            </a:endParaRPr>
          </a:p>
        </p:txBody>
      </p:sp>
      <p:sp>
        <p:nvSpPr>
          <p:cNvPr id="16" name="Rectangle 15">
            <a:extLst>
              <a:ext uri="{FF2B5EF4-FFF2-40B4-BE49-F238E27FC236}">
                <a16:creationId xmlns:a16="http://schemas.microsoft.com/office/drawing/2014/main" id="{FF3D6E30-32F1-5A83-61CB-E045327FAC8C}"/>
              </a:ext>
            </a:extLst>
          </p:cNvPr>
          <p:cNvSpPr/>
          <p:nvPr>
            <p:custDataLst>
              <p:tags r:id="rId11"/>
            </p:custDataLst>
          </p:nvPr>
        </p:nvSpPr>
        <p:spPr bwMode="auto">
          <a:xfrm>
            <a:off x="8294688" y="5116513"/>
            <a:ext cx="1825625" cy="182563"/>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317DF162-F654-4E9A-AB18-65F5DE38509B}" type="datetime'Ε''λεγ''μ''ένο'''''' ''''με'''''''' παρατη''''ρή''''σε''ι''ς'">
              <a:rPr lang="el-GR" altLang="en-US" sz="1200" smtClean="0">
                <a:solidFill>
                  <a:schemeClr val="tx1"/>
                </a:solidFill>
              </a:rPr>
              <a:pPr/>
              <a:t>Ελεγμένο με παρατηρήσεις</a:t>
            </a:fld>
            <a:endParaRPr lang="el-GR" sz="1200" kern="1200" dirty="0">
              <a:solidFill>
                <a:schemeClr val="tx1"/>
              </a:solidFill>
            </a:endParaRPr>
          </a:p>
        </p:txBody>
      </p:sp>
      <p:sp>
        <p:nvSpPr>
          <p:cNvPr id="17" name="Rectangle 16">
            <a:extLst>
              <a:ext uri="{FF2B5EF4-FFF2-40B4-BE49-F238E27FC236}">
                <a16:creationId xmlns:a16="http://schemas.microsoft.com/office/drawing/2014/main" id="{4EBE9594-E646-1A84-5AE2-AF518567C7D1}"/>
              </a:ext>
            </a:extLst>
          </p:cNvPr>
          <p:cNvSpPr/>
          <p:nvPr>
            <p:custDataLst>
              <p:tags r:id="rId12"/>
            </p:custDataLst>
          </p:nvPr>
        </p:nvSpPr>
        <p:spPr bwMode="auto">
          <a:xfrm>
            <a:off x="10487025" y="5116513"/>
            <a:ext cx="1438275" cy="182563"/>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56B94B9-629B-43D3-948C-BC86A0CDE915}" type="datetime'Ε''''λ''εγ''μ''''έν''''''ο'''''' μ''ε'' ''αλ''λ''''''α''γές'''">
              <a:rPr lang="el-GR" altLang="en-US" sz="1200" smtClean="0">
                <a:solidFill>
                  <a:schemeClr val="tx1"/>
                </a:solidFill>
              </a:rPr>
              <a:pPr/>
              <a:t>Ελεγμένο με αλλαγές</a:t>
            </a:fld>
            <a:endParaRPr lang="el-GR" sz="1200" kern="1200">
              <a:solidFill>
                <a:schemeClr val="tx1"/>
              </a:solidFill>
            </a:endParaRPr>
          </a:p>
        </p:txBody>
      </p:sp>
      <p:sp>
        <p:nvSpPr>
          <p:cNvPr id="18" name="Rectangle 17">
            <a:extLst>
              <a:ext uri="{FF2B5EF4-FFF2-40B4-BE49-F238E27FC236}">
                <a16:creationId xmlns:a16="http://schemas.microsoft.com/office/drawing/2014/main" id="{AED351D2-05A3-9F25-DBEE-BEB7D4610892}"/>
              </a:ext>
            </a:extLst>
          </p:cNvPr>
          <p:cNvSpPr/>
          <p:nvPr>
            <p:custDataLst>
              <p:tags r:id="rId13"/>
            </p:custDataLst>
          </p:nvPr>
        </p:nvSpPr>
        <p:spPr bwMode="auto">
          <a:xfrm>
            <a:off x="9163050" y="3730625"/>
            <a:ext cx="896938" cy="2746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fld id="{43547368-D5C2-47E7-9F69-40DA5A09B7F5}" type="datetime'''''''''1''''''3''''''3'''''''''''',''''92''''''''''''''2'''''">
              <a:rPr lang="el-GR" altLang="en-US" b="1" smtClean="0">
                <a:solidFill>
                  <a:schemeClr val="tx1"/>
                </a:solidFill>
              </a:rPr>
              <a:pPr/>
              <a:t>133,922</a:t>
            </a:fld>
            <a:endParaRPr lang="el-GR" b="1" kern="1200" dirty="0">
              <a:solidFill>
                <a:schemeClr val="tx1"/>
              </a:solidFill>
            </a:endParaRPr>
          </a:p>
        </p:txBody>
      </p:sp>
      <p:sp>
        <p:nvSpPr>
          <p:cNvPr id="42" name="TextBox 41">
            <a:extLst>
              <a:ext uri="{FF2B5EF4-FFF2-40B4-BE49-F238E27FC236}">
                <a16:creationId xmlns:a16="http://schemas.microsoft.com/office/drawing/2014/main" id="{C87819A0-FEA6-3AA4-2161-2CA14D0D71D6}"/>
              </a:ext>
            </a:extLst>
          </p:cNvPr>
          <p:cNvSpPr txBox="1"/>
          <p:nvPr/>
        </p:nvSpPr>
        <p:spPr>
          <a:xfrm>
            <a:off x="6361602" y="2016052"/>
            <a:ext cx="5830398" cy="523220"/>
          </a:xfrm>
          <a:prstGeom prst="rect">
            <a:avLst/>
          </a:prstGeom>
          <a:noFill/>
        </p:spPr>
        <p:txBody>
          <a:bodyPr wrap="square">
            <a:spAutoFit/>
          </a:bodyPr>
          <a:lstStyle/>
          <a:p>
            <a:pPr algn="ctr"/>
            <a:r>
              <a:rPr lang="el-GR" sz="1400" dirty="0">
                <a:latin typeface="Georgia" panose="02040502050405020303" pitchFamily="18" charset="0"/>
                <a:ea typeface="Roboto" panose="02000000000000000000" pitchFamily="2" charset="0"/>
              </a:rPr>
              <a:t>Από τους συνολικά 133.922 ελέγχους το ~22% θεωρήθηκε ορθό, το ~52% ελεγμένο με παρατηρήσεις ενώ το ~26% ελεγμένο με αλλαγές</a:t>
            </a:r>
          </a:p>
        </p:txBody>
      </p:sp>
      <p:sp>
        <p:nvSpPr>
          <p:cNvPr id="44" name="Rectangle 43">
            <a:extLst>
              <a:ext uri="{FF2B5EF4-FFF2-40B4-BE49-F238E27FC236}">
                <a16:creationId xmlns:a16="http://schemas.microsoft.com/office/drawing/2014/main" id="{92142A16-B436-833B-10A5-CFA11DC23627}"/>
              </a:ext>
            </a:extLst>
          </p:cNvPr>
          <p:cNvSpPr/>
          <p:nvPr/>
        </p:nvSpPr>
        <p:spPr>
          <a:xfrm>
            <a:off x="430213" y="2016124"/>
            <a:ext cx="5830888" cy="3468688"/>
          </a:xfrm>
          <a:prstGeom prst="rect">
            <a:avLst/>
          </a:prstGeom>
          <a:solidFill>
            <a:schemeClr val="bg1">
              <a:lumMod val="95000"/>
            </a:schemeClr>
          </a:solidFill>
          <a:ln w="12700">
            <a:solidFill>
              <a:srgbClr val="013476"/>
            </a:solidFill>
          </a:ln>
        </p:spPr>
        <p:txBody>
          <a:bodyPr spcFirstLastPara="1" wrap="square" lIns="180000" tIns="180000" rIns="180000" bIns="180000" anchor="t" anchorCtr="0">
            <a:noAutofit/>
          </a:bodyPr>
          <a:lstStyle/>
          <a:p>
            <a:pPr algn="just">
              <a:lnSpc>
                <a:spcPct val="110000"/>
              </a:lnSpc>
            </a:pPr>
            <a:endParaRPr lang="el-GR" sz="1200" dirty="0">
              <a:latin typeface="Calibri" panose="020F0502020204030204" pitchFamily="34" charset="0"/>
              <a:cs typeface="Times New Roman" panose="02020603050405020304" pitchFamily="18" charset="0"/>
            </a:endParaRPr>
          </a:p>
        </p:txBody>
      </p:sp>
      <p:graphicFrame>
        <p:nvGraphicFramePr>
          <p:cNvPr id="80" name="Chart 79">
            <a:extLst>
              <a:ext uri="{FF2B5EF4-FFF2-40B4-BE49-F238E27FC236}">
                <a16:creationId xmlns:a16="http://schemas.microsoft.com/office/drawing/2014/main" id="{725F60ED-503B-C81D-3BEB-DD44D267FC28}"/>
              </a:ext>
            </a:extLst>
          </p:cNvPr>
          <p:cNvGraphicFramePr/>
          <p:nvPr>
            <p:custDataLst>
              <p:tags r:id="rId14"/>
            </p:custDataLst>
            <p:extLst>
              <p:ext uri="{D42A27DB-BD31-4B8C-83A1-F6EECF244321}">
                <p14:modId xmlns:p14="http://schemas.microsoft.com/office/powerpoint/2010/main" val="137563681"/>
              </p:ext>
            </p:extLst>
          </p:nvPr>
        </p:nvGraphicFramePr>
        <p:xfrm>
          <a:off x="1893888" y="2652713"/>
          <a:ext cx="2430462" cy="2430462"/>
        </p:xfrm>
        <a:graphic>
          <a:graphicData uri="http://schemas.openxmlformats.org/drawingml/2006/chart">
            <c:chart xmlns:c="http://schemas.openxmlformats.org/drawingml/2006/chart" xmlns:r="http://schemas.openxmlformats.org/officeDocument/2006/relationships" r:id="rId31"/>
          </a:graphicData>
        </a:graphic>
      </p:graphicFrame>
      <p:sp>
        <p:nvSpPr>
          <p:cNvPr id="47" name="Rectangle 46">
            <a:extLst>
              <a:ext uri="{FF2B5EF4-FFF2-40B4-BE49-F238E27FC236}">
                <a16:creationId xmlns:a16="http://schemas.microsoft.com/office/drawing/2014/main" id="{ACC1DF6F-5FCA-D342-E406-5588F6AF5499}"/>
              </a:ext>
            </a:extLst>
          </p:cNvPr>
          <p:cNvSpPr/>
          <p:nvPr>
            <p:custDataLst>
              <p:tags r:id="rId15"/>
            </p:custDataLst>
          </p:nvPr>
        </p:nvSpPr>
        <p:spPr bwMode="gray">
          <a:xfrm>
            <a:off x="2940050" y="4486275"/>
            <a:ext cx="687388" cy="38417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rgbClr val="B4B4B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834D7844-C127-4289-B69B-B26385543C02}" type="datetime'''''''''''''12''''''''''4'''''''',''''''''''''''9''''00'''">
              <a:rPr lang="el-GR" altLang="en-US" sz="1400" smtClean="0">
                <a:solidFill>
                  <a:schemeClr val="tx1"/>
                </a:solidFill>
                <a:effectLst/>
              </a:rPr>
              <a:pPr/>
              <a:t>124,900</a:t>
            </a:fld>
            <a:r>
              <a:rPr lang="el-GR" altLang="en-US" sz="1400" kern="1200">
                <a:solidFill>
                  <a:schemeClr val="tx1"/>
                </a:solidFill>
                <a:effectLst/>
              </a:rPr>
              <a:t/>
            </a:r>
            <a:br>
              <a:rPr lang="el-GR" altLang="en-US" sz="1400" kern="1200">
                <a:solidFill>
                  <a:schemeClr val="tx1"/>
                </a:solidFill>
                <a:effectLst/>
              </a:rPr>
            </a:br>
            <a:r>
              <a:rPr lang="el-GR" altLang="en-US" sz="1400" kern="1200">
                <a:solidFill>
                  <a:schemeClr val="tx1"/>
                </a:solidFill>
                <a:effectLst/>
              </a:rPr>
              <a:t>(</a:t>
            </a:r>
            <a:fld id="{4CE621E6-26C1-487F-BBD4-4495EF644D84}" type="datetime'''''''9''''''''''''''''''''''''''''''''''''3''%'''''">
              <a:rPr lang="el-GR" altLang="en-US" sz="1400" smtClean="0">
                <a:solidFill>
                  <a:schemeClr val="tx1"/>
                </a:solidFill>
                <a:effectLst/>
              </a:rPr>
              <a:pPr/>
              <a:t>93%</a:t>
            </a:fld>
            <a:r>
              <a:rPr lang="el-GR" sz="1400" kern="1200">
                <a:solidFill>
                  <a:schemeClr val="tx1"/>
                </a:solidFill>
              </a:rPr>
              <a:t>)</a:t>
            </a:r>
          </a:p>
        </p:txBody>
      </p:sp>
      <p:sp>
        <p:nvSpPr>
          <p:cNvPr id="48" name="Rectangle 47">
            <a:extLst>
              <a:ext uri="{FF2B5EF4-FFF2-40B4-BE49-F238E27FC236}">
                <a16:creationId xmlns:a16="http://schemas.microsoft.com/office/drawing/2014/main" id="{DE97104E-DFBE-A03E-71A9-5AFDDEF6C599}"/>
              </a:ext>
            </a:extLst>
          </p:cNvPr>
          <p:cNvSpPr/>
          <p:nvPr>
            <p:custDataLst>
              <p:tags r:id="rId16"/>
            </p:custDataLst>
          </p:nvPr>
        </p:nvSpPr>
        <p:spPr bwMode="gray">
          <a:xfrm>
            <a:off x="2676525" y="2825750"/>
            <a:ext cx="500063" cy="384175"/>
          </a:xfrm>
          <a:prstGeom prst="rect">
            <a:avLst/>
          </a:prstGeom>
          <a:solidFill>
            <a:srgbClr val="003DAB"/>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5B98AB8A-5EF3-41DC-9734-BABE2B1E1B06}" type="datetime'''''''''''''''''''''''''''''''''''''''''''''''''9,''''''022'">
              <a:rPr lang="el-GR" altLang="en-US" sz="1400" smtClean="0">
                <a:solidFill>
                  <a:schemeClr val="bg1"/>
                </a:solidFill>
                <a:effectLst/>
              </a:rPr>
              <a:pPr/>
              <a:t>9,022</a:t>
            </a:fld>
            <a:r>
              <a:rPr lang="el-GR" altLang="en-US" sz="1400" kern="1200">
                <a:solidFill>
                  <a:schemeClr val="bg1"/>
                </a:solidFill>
                <a:effectLst/>
              </a:rPr>
              <a:t/>
            </a:r>
            <a:br>
              <a:rPr lang="el-GR" altLang="en-US" sz="1400" kern="1200">
                <a:solidFill>
                  <a:schemeClr val="bg1"/>
                </a:solidFill>
                <a:effectLst/>
              </a:rPr>
            </a:br>
            <a:r>
              <a:rPr lang="el-GR" altLang="en-US" sz="1400" kern="1200">
                <a:solidFill>
                  <a:schemeClr val="bg1"/>
                </a:solidFill>
                <a:effectLst/>
              </a:rPr>
              <a:t>(</a:t>
            </a:r>
            <a:fld id="{7A6FABD2-4AB1-495D-9618-19CB943E7FB2}" type="datetime'7''''''''%'''''">
              <a:rPr lang="el-GR" altLang="en-US" sz="1400" smtClean="0">
                <a:solidFill>
                  <a:schemeClr val="bg1"/>
                </a:solidFill>
                <a:effectLst/>
              </a:rPr>
              <a:pPr/>
              <a:t>7%</a:t>
            </a:fld>
            <a:r>
              <a:rPr lang="el-GR" sz="1400" kern="1200">
                <a:solidFill>
                  <a:schemeClr val="bg1"/>
                </a:solidFill>
              </a:rPr>
              <a:t>)</a:t>
            </a:r>
          </a:p>
        </p:txBody>
      </p:sp>
      <p:sp>
        <p:nvSpPr>
          <p:cNvPr id="50" name="Rectangle 49">
            <a:extLst>
              <a:ext uri="{FF2B5EF4-FFF2-40B4-BE49-F238E27FC236}">
                <a16:creationId xmlns:a16="http://schemas.microsoft.com/office/drawing/2014/main" id="{A48CC88A-BF4F-5A37-1853-14F57CB426A4}"/>
              </a:ext>
            </a:extLst>
          </p:cNvPr>
          <p:cNvSpPr/>
          <p:nvPr>
            <p:custDataLst>
              <p:tags r:id="rId17"/>
            </p:custDataLst>
          </p:nvPr>
        </p:nvSpPr>
        <p:spPr bwMode="auto">
          <a:xfrm>
            <a:off x="1887538" y="5157788"/>
            <a:ext cx="214313" cy="160338"/>
          </a:xfrm>
          <a:prstGeom prst="rect">
            <a:avLst/>
          </a:prstGeom>
          <a:solidFill>
            <a:srgbClr val="B4B4B4"/>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Rectangle 50">
            <a:extLst>
              <a:ext uri="{FF2B5EF4-FFF2-40B4-BE49-F238E27FC236}">
                <a16:creationId xmlns:a16="http://schemas.microsoft.com/office/drawing/2014/main" id="{B2E62AD5-1D82-2911-0B2B-1F583FDEDD33}"/>
              </a:ext>
            </a:extLst>
          </p:cNvPr>
          <p:cNvSpPr/>
          <p:nvPr>
            <p:custDataLst>
              <p:tags r:id="rId18"/>
            </p:custDataLst>
          </p:nvPr>
        </p:nvSpPr>
        <p:spPr bwMode="auto">
          <a:xfrm>
            <a:off x="2852738" y="5157788"/>
            <a:ext cx="214313" cy="160338"/>
          </a:xfrm>
          <a:prstGeom prst="rect">
            <a:avLst/>
          </a:prstGeom>
          <a:solidFill>
            <a:srgbClr val="003DAB"/>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Rectangle 52">
            <a:extLst>
              <a:ext uri="{FF2B5EF4-FFF2-40B4-BE49-F238E27FC236}">
                <a16:creationId xmlns:a16="http://schemas.microsoft.com/office/drawing/2014/main" id="{C5526B34-569F-4830-14FC-C327C2B01E1D}"/>
              </a:ext>
            </a:extLst>
          </p:cNvPr>
          <p:cNvSpPr/>
          <p:nvPr>
            <p:custDataLst>
              <p:tags r:id="rId19"/>
            </p:custDataLst>
          </p:nvPr>
        </p:nvSpPr>
        <p:spPr bwMode="auto">
          <a:xfrm>
            <a:off x="2152650" y="5153025"/>
            <a:ext cx="598488" cy="182563"/>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61990D1-EC01-4B2C-A240-E7AE710DF1DA}" type="datetime'''Ί''''δ''''ι''ο'' D''''''''''''R''G'''''''''''">
              <a:rPr lang="el-GR" altLang="en-US" sz="1200" smtClean="0">
                <a:solidFill>
                  <a:schemeClr val="tx1"/>
                </a:solidFill>
              </a:rPr>
              <a:pPr/>
              <a:t>Ίδιο DRG</a:t>
            </a:fld>
            <a:endParaRPr lang="el-GR" sz="1200" kern="1200">
              <a:solidFill>
                <a:schemeClr val="tx1"/>
              </a:solidFill>
            </a:endParaRPr>
          </a:p>
        </p:txBody>
      </p:sp>
      <p:sp>
        <p:nvSpPr>
          <p:cNvPr id="54" name="Rectangle 53">
            <a:extLst>
              <a:ext uri="{FF2B5EF4-FFF2-40B4-BE49-F238E27FC236}">
                <a16:creationId xmlns:a16="http://schemas.microsoft.com/office/drawing/2014/main" id="{3207CD83-41A8-3E71-36B0-D5BC7D65E365}"/>
              </a:ext>
            </a:extLst>
          </p:cNvPr>
          <p:cNvSpPr/>
          <p:nvPr>
            <p:custDataLst>
              <p:tags r:id="rId20"/>
            </p:custDataLst>
          </p:nvPr>
        </p:nvSpPr>
        <p:spPr bwMode="auto">
          <a:xfrm>
            <a:off x="3117850" y="5153025"/>
            <a:ext cx="1176338" cy="182563"/>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BA1BD4F-E3F8-4FCB-9416-B7213D3E8844}" type="datetime'''Δ''ιαφ''ο''ρ''''''''''''''''ε''''τ''ικ''''''''ό ''D''RG'''">
              <a:rPr lang="el-GR" altLang="en-US" sz="1200" smtClean="0">
                <a:solidFill>
                  <a:schemeClr val="tx1"/>
                </a:solidFill>
              </a:rPr>
              <a:pPr/>
              <a:t>Διαφορετικό DRG</a:t>
            </a:fld>
            <a:endParaRPr lang="el-GR" sz="1200" kern="1200" dirty="0">
              <a:solidFill>
                <a:schemeClr val="tx1"/>
              </a:solidFill>
            </a:endParaRPr>
          </a:p>
        </p:txBody>
      </p:sp>
      <p:sp>
        <p:nvSpPr>
          <p:cNvPr id="56" name="Rectangle 55">
            <a:extLst>
              <a:ext uri="{FF2B5EF4-FFF2-40B4-BE49-F238E27FC236}">
                <a16:creationId xmlns:a16="http://schemas.microsoft.com/office/drawing/2014/main" id="{F419E151-2512-4478-3955-D3BB0F572F37}"/>
              </a:ext>
            </a:extLst>
          </p:cNvPr>
          <p:cNvSpPr/>
          <p:nvPr>
            <p:custDataLst>
              <p:tags r:id="rId21"/>
            </p:custDataLst>
          </p:nvPr>
        </p:nvSpPr>
        <p:spPr bwMode="auto">
          <a:xfrm>
            <a:off x="2660650" y="3730625"/>
            <a:ext cx="896938" cy="2746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fld id="{B6CC521E-2524-4A09-9AC2-167FA63DCA38}" type="datetime'''''''''1''3''''''''3,9''''''''''''''2''''''''''''''2'''''''">
              <a:rPr lang="el-GR" altLang="en-US" b="1" smtClean="0">
                <a:solidFill>
                  <a:schemeClr val="tx1"/>
                </a:solidFill>
              </a:rPr>
              <a:pPr/>
              <a:t>133,922</a:t>
            </a:fld>
            <a:endParaRPr lang="el-GR" b="1" kern="1200" dirty="0">
              <a:solidFill>
                <a:schemeClr val="tx1"/>
              </a:solidFill>
            </a:endParaRPr>
          </a:p>
        </p:txBody>
      </p:sp>
      <p:sp>
        <p:nvSpPr>
          <p:cNvPr id="57" name="TextBox 56">
            <a:extLst>
              <a:ext uri="{FF2B5EF4-FFF2-40B4-BE49-F238E27FC236}">
                <a16:creationId xmlns:a16="http://schemas.microsoft.com/office/drawing/2014/main" id="{D91C2AB0-7F3F-8962-9C10-31191848B59A}"/>
              </a:ext>
            </a:extLst>
          </p:cNvPr>
          <p:cNvSpPr txBox="1"/>
          <p:nvPr/>
        </p:nvSpPr>
        <p:spPr>
          <a:xfrm>
            <a:off x="430213" y="2019300"/>
            <a:ext cx="5830888" cy="523220"/>
          </a:xfrm>
          <a:prstGeom prst="rect">
            <a:avLst/>
          </a:prstGeom>
          <a:noFill/>
        </p:spPr>
        <p:txBody>
          <a:bodyPr wrap="square">
            <a:spAutoFit/>
          </a:bodyPr>
          <a:lstStyle/>
          <a:p>
            <a:pPr algn="ctr"/>
            <a:r>
              <a:rPr lang="el-GR" sz="1400" dirty="0">
                <a:latin typeface="Georgia" panose="02040502050405020303" pitchFamily="18" charset="0"/>
                <a:ea typeface="Roboto" panose="02000000000000000000" pitchFamily="2" charset="0"/>
              </a:rPr>
              <a:t>Από τους συνολικά 133.922 ελέγχους, στους 9.022 (~</a:t>
            </a:r>
            <a:r>
              <a:rPr lang="en-US" sz="1400" dirty="0">
                <a:latin typeface="Georgia" panose="02040502050405020303" pitchFamily="18" charset="0"/>
                <a:ea typeface="Roboto" panose="02000000000000000000" pitchFamily="2" charset="0"/>
              </a:rPr>
              <a:t>7</a:t>
            </a:r>
            <a:r>
              <a:rPr lang="el-GR" sz="1400" dirty="0">
                <a:latin typeface="Georgia" panose="02040502050405020303" pitchFamily="18" charset="0"/>
                <a:ea typeface="Roboto" panose="02000000000000000000" pitchFamily="2" charset="0"/>
              </a:rPr>
              <a:t>%) υπήρξε τροποποίηση του </a:t>
            </a:r>
            <a:r>
              <a:rPr lang="en-US" sz="1400" dirty="0">
                <a:latin typeface="Georgia" panose="02040502050405020303" pitchFamily="18" charset="0"/>
                <a:ea typeface="Roboto" panose="02000000000000000000" pitchFamily="2" charset="0"/>
              </a:rPr>
              <a:t>DRG</a:t>
            </a:r>
            <a:endParaRPr lang="el-GR" sz="1400" dirty="0">
              <a:latin typeface="Georgia" panose="02040502050405020303" pitchFamily="18" charset="0"/>
              <a:ea typeface="Roboto" panose="02000000000000000000" pitchFamily="2" charset="0"/>
            </a:endParaRPr>
          </a:p>
        </p:txBody>
      </p:sp>
      <p:sp>
        <p:nvSpPr>
          <p:cNvPr id="74" name="Rectangle 73">
            <a:extLst>
              <a:ext uri="{FF2B5EF4-FFF2-40B4-BE49-F238E27FC236}">
                <a16:creationId xmlns:a16="http://schemas.microsoft.com/office/drawing/2014/main" id="{31FAA482-27D8-6EB1-B7FD-13FFD1A8120A}"/>
              </a:ext>
            </a:extLst>
          </p:cNvPr>
          <p:cNvSpPr/>
          <p:nvPr/>
        </p:nvSpPr>
        <p:spPr>
          <a:xfrm>
            <a:off x="6369761" y="3165315"/>
            <a:ext cx="1924927" cy="15205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800"/>
          </a:p>
        </p:txBody>
      </p:sp>
      <p:graphicFrame>
        <p:nvGraphicFramePr>
          <p:cNvPr id="81" name="Table 80">
            <a:extLst>
              <a:ext uri="{FF2B5EF4-FFF2-40B4-BE49-F238E27FC236}">
                <a16:creationId xmlns:a16="http://schemas.microsoft.com/office/drawing/2014/main" id="{6F15DFE0-CF8E-5CB5-18E7-1A2225BEE3D5}"/>
              </a:ext>
            </a:extLst>
          </p:cNvPr>
          <p:cNvGraphicFramePr>
            <a:graphicFrameLocks noGrp="1"/>
          </p:cNvGraphicFramePr>
          <p:nvPr>
            <p:extLst>
              <p:ext uri="{D42A27DB-BD31-4B8C-83A1-F6EECF244321}">
                <p14:modId xmlns:p14="http://schemas.microsoft.com/office/powerpoint/2010/main" val="1179146587"/>
              </p:ext>
            </p:extLst>
          </p:nvPr>
        </p:nvGraphicFramePr>
        <p:xfrm>
          <a:off x="6446045" y="3251200"/>
          <a:ext cx="1825625" cy="1351969"/>
        </p:xfrm>
        <a:graphic>
          <a:graphicData uri="http://schemas.openxmlformats.org/drawingml/2006/table">
            <a:tbl>
              <a:tblPr/>
              <a:tblGrid>
                <a:gridCol w="1825625">
                  <a:extLst>
                    <a:ext uri="{9D8B030D-6E8A-4147-A177-3AD203B41FA5}">
                      <a16:colId xmlns:a16="http://schemas.microsoft.com/office/drawing/2014/main" val="2889119027"/>
                    </a:ext>
                  </a:extLst>
                </a:gridCol>
              </a:tblGrid>
              <a:tr h="236434">
                <a:tc>
                  <a:txBody>
                    <a:bodyPr/>
                    <a:lstStyle/>
                    <a:p>
                      <a:pPr algn="l" fontAlgn="b"/>
                      <a:r>
                        <a:rPr lang="el-GR" sz="1100" b="1" i="0" u="none" strike="noStrike" dirty="0">
                          <a:effectLst/>
                          <a:latin typeface="Calibri" panose="020F0502020204030204" pitchFamily="34" charset="0"/>
                        </a:rPr>
                        <a:t>Ορθό: </a:t>
                      </a:r>
                      <a:r>
                        <a:rPr lang="el-GR" sz="1100" b="0" i="0" u="none" strike="noStrike" dirty="0">
                          <a:effectLst/>
                          <a:latin typeface="Calibri" panose="020F0502020204030204" pitchFamily="34" charset="0"/>
                        </a:rPr>
                        <a:t>Καμία αλλαγή σε </a:t>
                      </a:r>
                      <a:r>
                        <a:rPr lang="en-US" sz="1100" b="0" i="0" u="none" strike="noStrike" dirty="0">
                          <a:effectLst/>
                          <a:latin typeface="Calibri" panose="020F0502020204030204" pitchFamily="34" charset="0"/>
                        </a:rPr>
                        <a:t>DRG</a:t>
                      </a:r>
                      <a:endParaRPr lang="el-GR" sz="1100" b="0" i="0" u="none" strike="noStrike" dirty="0">
                        <a:effectLst/>
                        <a:latin typeface="Calibri" panose="020F0502020204030204" pitchFamily="34" charset="0"/>
                      </a:endParaRPr>
                    </a:p>
                  </a:txBody>
                  <a:tcPr marL="6350" marR="6350" marT="6350" marB="0" anchor="ctr">
                    <a:lnL>
                      <a:noFill/>
                    </a:lnL>
                    <a:lnR>
                      <a:noFill/>
                    </a:lnR>
                    <a:lnT>
                      <a:noFill/>
                    </a:lnT>
                    <a:lnB>
                      <a:noFill/>
                    </a:lnB>
                  </a:tcPr>
                </a:tc>
                <a:extLst>
                  <a:ext uri="{0D108BD9-81ED-4DB2-BD59-A6C34878D82A}">
                    <a16:rowId xmlns:a16="http://schemas.microsoft.com/office/drawing/2014/main" val="1316939790"/>
                  </a:ext>
                </a:extLst>
              </a:tr>
              <a:tr h="438625">
                <a:tc>
                  <a:txBody>
                    <a:bodyPr/>
                    <a:lstStyle/>
                    <a:p>
                      <a:pPr algn="l" fontAlgn="b"/>
                      <a:r>
                        <a:rPr lang="el-GR" sz="1100" b="1" i="0" u="none" strike="noStrike" dirty="0">
                          <a:effectLst/>
                          <a:latin typeface="Calibri" panose="020F0502020204030204" pitchFamily="34" charset="0"/>
                        </a:rPr>
                        <a:t>Ελεγμένο με παρατηρήσεις</a:t>
                      </a:r>
                      <a:r>
                        <a:rPr lang="en-US" sz="1100" b="1" i="0" u="none" strike="noStrike" dirty="0">
                          <a:effectLst/>
                          <a:latin typeface="Calibri" panose="020F0502020204030204" pitchFamily="34" charset="0"/>
                        </a:rPr>
                        <a:t>: </a:t>
                      </a:r>
                      <a:r>
                        <a:rPr lang="en-US" sz="1100" b="0" i="0" u="none" strike="noStrike" dirty="0">
                          <a:effectLst/>
                          <a:latin typeface="Calibri" panose="020F0502020204030204" pitchFamily="34" charset="0"/>
                        </a:rPr>
                        <a:t>2.185 </a:t>
                      </a:r>
                      <a:r>
                        <a:rPr lang="el-GR" sz="1100" b="0" i="0" u="none" strike="noStrike" dirty="0">
                          <a:effectLst/>
                          <a:latin typeface="Calibri" panose="020F0502020204030204" pitchFamily="34" charset="0"/>
                        </a:rPr>
                        <a:t>αλλαγές </a:t>
                      </a:r>
                      <a:r>
                        <a:rPr lang="en-US" sz="1100" b="0" i="0" u="none" strike="noStrike" dirty="0">
                          <a:effectLst/>
                          <a:latin typeface="Calibri" panose="020F0502020204030204" pitchFamily="34" charset="0"/>
                        </a:rPr>
                        <a:t>DRG (3%)</a:t>
                      </a:r>
                      <a:endParaRPr lang="el-GR" sz="1100" b="0" i="0" u="none" strike="noStrike" dirty="0">
                        <a:effectLst/>
                        <a:latin typeface="Calibri" panose="020F0502020204030204" pitchFamily="34" charset="0"/>
                      </a:endParaRPr>
                    </a:p>
                  </a:txBody>
                  <a:tcPr marL="6350" marR="6350" marT="6350" marB="0" anchor="ctr">
                    <a:lnL>
                      <a:noFill/>
                    </a:lnL>
                    <a:lnR>
                      <a:noFill/>
                    </a:lnR>
                    <a:lnT>
                      <a:noFill/>
                    </a:lnT>
                    <a:lnB>
                      <a:noFill/>
                    </a:lnB>
                  </a:tcPr>
                </a:tc>
                <a:extLst>
                  <a:ext uri="{0D108BD9-81ED-4DB2-BD59-A6C34878D82A}">
                    <a16:rowId xmlns:a16="http://schemas.microsoft.com/office/drawing/2014/main" val="2861012138"/>
                  </a:ext>
                </a:extLst>
              </a:tr>
              <a:tr h="438625">
                <a:tc>
                  <a:txBody>
                    <a:bodyPr/>
                    <a:lstStyle/>
                    <a:p>
                      <a:pPr algn="l" fontAlgn="b"/>
                      <a:r>
                        <a:rPr lang="el-GR" sz="1100" b="1" i="0" u="none" strike="noStrike" dirty="0">
                          <a:effectLst/>
                          <a:latin typeface="Calibri" panose="020F0502020204030204" pitchFamily="34" charset="0"/>
                        </a:rPr>
                        <a:t>Ελεγμένο με αλλαγές:</a:t>
                      </a:r>
                      <a:r>
                        <a:rPr lang="en-US" sz="1100" b="1" i="0" u="none" strike="noStrike" dirty="0">
                          <a:effectLst/>
                          <a:latin typeface="Calibri" panose="020F0502020204030204" pitchFamily="34" charset="0"/>
                        </a:rPr>
                        <a:t> </a:t>
                      </a:r>
                      <a:r>
                        <a:rPr lang="en-US" sz="1100" b="0" i="0" u="none" strike="noStrike" dirty="0">
                          <a:effectLst/>
                          <a:latin typeface="Calibri" panose="020F0502020204030204" pitchFamily="34" charset="0"/>
                        </a:rPr>
                        <a:t>6.837 </a:t>
                      </a:r>
                      <a:r>
                        <a:rPr lang="el-GR" sz="1100" b="0" i="0" u="none" strike="noStrike" dirty="0">
                          <a:effectLst/>
                          <a:latin typeface="Calibri" panose="020F0502020204030204" pitchFamily="34" charset="0"/>
                        </a:rPr>
                        <a:t>αλλαγές </a:t>
                      </a:r>
                      <a:r>
                        <a:rPr lang="en-US" sz="1100" b="0" i="0" u="none" strike="noStrike" dirty="0">
                          <a:effectLst/>
                          <a:latin typeface="Calibri" panose="020F0502020204030204" pitchFamily="34" charset="0"/>
                        </a:rPr>
                        <a:t>DRG (</a:t>
                      </a:r>
                      <a:r>
                        <a:rPr lang="el-GR" sz="1100" b="0" i="0" u="none" strike="noStrike" dirty="0">
                          <a:effectLst/>
                          <a:latin typeface="Calibri" panose="020F0502020204030204" pitchFamily="34" charset="0"/>
                        </a:rPr>
                        <a:t>19</a:t>
                      </a:r>
                      <a:r>
                        <a:rPr lang="en-US" sz="1100" b="0" i="0" u="none" strike="noStrike" dirty="0">
                          <a:effectLst/>
                          <a:latin typeface="Calibri" panose="020F0502020204030204" pitchFamily="34" charset="0"/>
                        </a:rPr>
                        <a:t>%)</a:t>
                      </a:r>
                    </a:p>
                    <a:p>
                      <a:pPr algn="l" fontAlgn="b"/>
                      <a:endParaRPr lang="el-GR" sz="1100" b="0" i="0" u="none" strike="noStrike" dirty="0">
                        <a:effectLst/>
                        <a:latin typeface="Calibri" panose="020F0502020204030204" pitchFamily="34" charset="0"/>
                      </a:endParaRPr>
                    </a:p>
                    <a:p>
                      <a:pPr algn="l" fontAlgn="b"/>
                      <a:r>
                        <a:rPr lang="el-GR" sz="1100" b="1" i="0" u="none" strike="noStrike" dirty="0">
                          <a:effectLst/>
                          <a:latin typeface="Calibri" panose="020F0502020204030204" pitchFamily="34" charset="0"/>
                        </a:rPr>
                        <a:t>Σύνολο: 9.022 αλλαγές σε </a:t>
                      </a:r>
                      <a:r>
                        <a:rPr lang="en-US" sz="1100" b="1" i="0" u="none" strike="noStrike" dirty="0">
                          <a:effectLst/>
                          <a:latin typeface="Calibri" panose="020F0502020204030204" pitchFamily="34" charset="0"/>
                        </a:rPr>
                        <a:t>DRG</a:t>
                      </a:r>
                      <a:endParaRPr lang="el-GR" sz="1100" b="1" i="0" u="none" strike="noStrike" dirty="0">
                        <a:effectLst/>
                        <a:latin typeface="Calibri" panose="020F0502020204030204" pitchFamily="34" charset="0"/>
                      </a:endParaRPr>
                    </a:p>
                  </a:txBody>
                  <a:tcPr marL="6350" marR="6350" marT="6350" marB="0" anchor="ctr">
                    <a:lnL>
                      <a:noFill/>
                    </a:lnL>
                    <a:lnR>
                      <a:noFill/>
                    </a:lnR>
                    <a:lnT>
                      <a:noFill/>
                    </a:lnT>
                    <a:lnB>
                      <a:noFill/>
                    </a:lnB>
                  </a:tcPr>
                </a:tc>
                <a:extLst>
                  <a:ext uri="{0D108BD9-81ED-4DB2-BD59-A6C34878D82A}">
                    <a16:rowId xmlns:a16="http://schemas.microsoft.com/office/drawing/2014/main" val="595033238"/>
                  </a:ext>
                </a:extLst>
              </a:tr>
            </a:tbl>
          </a:graphicData>
        </a:graphic>
      </p:graphicFrame>
    </p:spTree>
    <p:extLst>
      <p:ext uri="{BB962C8B-B14F-4D97-AF65-F5344CB8AC3E}">
        <p14:creationId xmlns:p14="http://schemas.microsoft.com/office/powerpoint/2010/main" val="369291404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18F57432-6B5F-7695-CBA9-DE68970B78F0}"/>
              </a:ext>
            </a:extLst>
          </p:cNvPr>
          <p:cNvGraphicFramePr>
            <a:graphicFrameLocks noChangeAspect="1"/>
          </p:cNvGraphicFramePr>
          <p:nvPr>
            <p:custDataLst>
              <p:tags r:id="rId2"/>
            </p:custDataLst>
            <p:extLst>
              <p:ext uri="{D42A27DB-BD31-4B8C-83A1-F6EECF244321}">
                <p14:modId xmlns:p14="http://schemas.microsoft.com/office/powerpoint/2010/main" val="995686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2" imgW="395" imgH="396" progId="TCLayout.ActiveDocument.1">
                  <p:embed/>
                </p:oleObj>
              </mc:Choice>
              <mc:Fallback>
                <p:oleObj name="think-cell Slide" r:id="rId52" imgW="395" imgH="396" progId="TCLayout.ActiveDocument.1">
                  <p:embed/>
                  <p:pic>
                    <p:nvPicPr>
                      <p:cNvPr id="0" name=""/>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54"/>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55"/>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6"/>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9" name="TextBox 1">
            <a:extLst>
              <a:ext uri="{FF2B5EF4-FFF2-40B4-BE49-F238E27FC236}">
                <a16:creationId xmlns:a16="http://schemas.microsoft.com/office/drawing/2014/main" id="{0A97C20A-6F32-A851-FF62-EFFD18DF7D69}"/>
              </a:ext>
            </a:extLst>
          </p:cNvPr>
          <p:cNvSpPr txBox="1"/>
          <p:nvPr/>
        </p:nvSpPr>
        <p:spPr>
          <a:xfrm>
            <a:off x="653629" y="1182538"/>
            <a:ext cx="9720943" cy="830997"/>
          </a:xfrm>
          <a:prstGeom prst="rect">
            <a:avLst/>
          </a:prstGeom>
          <a:noFill/>
        </p:spPr>
        <p:txBody>
          <a:bodyPr wrap="square" rtlCol="0">
            <a:spAutoFit/>
          </a:bodyPr>
          <a:lstStyle/>
          <a:p>
            <a:pPr algn="ctr"/>
            <a:r>
              <a:rPr lang="el-GR" sz="2400" b="1" dirty="0">
                <a:solidFill>
                  <a:srgbClr val="640064"/>
                </a:solidFill>
              </a:rPr>
              <a:t>Τα αποτελέσματα του ποιοτικού ελέγχου σε περιστατικά Νοσοκομείων της 7ης Υ.ΠΕ. </a:t>
            </a:r>
          </a:p>
        </p:txBody>
      </p:sp>
      <p:sp>
        <p:nvSpPr>
          <p:cNvPr id="5" name="Rectangle 4">
            <a:extLst>
              <a:ext uri="{FF2B5EF4-FFF2-40B4-BE49-F238E27FC236}">
                <a16:creationId xmlns:a16="http://schemas.microsoft.com/office/drawing/2014/main" id="{02B29B07-F875-BD91-EEC5-133B415CDCBD}"/>
              </a:ext>
            </a:extLst>
          </p:cNvPr>
          <p:cNvSpPr/>
          <p:nvPr/>
        </p:nvSpPr>
        <p:spPr>
          <a:xfrm>
            <a:off x="653629" y="1960690"/>
            <a:ext cx="10494273" cy="3434712"/>
          </a:xfrm>
          <a:prstGeom prst="rect">
            <a:avLst/>
          </a:prstGeom>
          <a:solidFill>
            <a:schemeClr val="bg1">
              <a:lumMod val="95000"/>
            </a:schemeClr>
          </a:solidFill>
          <a:ln w="12700">
            <a:solidFill>
              <a:srgbClr val="013476"/>
            </a:solidFill>
          </a:ln>
        </p:spPr>
        <p:txBody>
          <a:bodyPr spcFirstLastPara="1" wrap="square" lIns="180000" tIns="180000" rIns="180000" bIns="180000" anchor="t" anchorCtr="0">
            <a:noAutofit/>
          </a:bodyPr>
          <a:lstStyle/>
          <a:p>
            <a:pPr algn="just">
              <a:lnSpc>
                <a:spcPct val="110000"/>
              </a:lnSpc>
            </a:pPr>
            <a:endParaRPr lang="el-GR" sz="1200" dirty="0">
              <a:latin typeface="Calibri" panose="020F0502020204030204" pitchFamily="34" charset="0"/>
              <a:cs typeface="Times New Roman" panose="02020603050405020304" pitchFamily="18" charset="0"/>
            </a:endParaRPr>
          </a:p>
        </p:txBody>
      </p:sp>
      <p:graphicFrame>
        <p:nvGraphicFramePr>
          <p:cNvPr id="254" name="Chart 253">
            <a:extLst>
              <a:ext uri="{FF2B5EF4-FFF2-40B4-BE49-F238E27FC236}">
                <a16:creationId xmlns:a16="http://schemas.microsoft.com/office/drawing/2014/main" id="{B3AE4DA2-103B-0271-60A9-3EF79050F44B}"/>
              </a:ext>
            </a:extLst>
          </p:cNvPr>
          <p:cNvGraphicFramePr/>
          <p:nvPr>
            <p:custDataLst>
              <p:tags r:id="rId3"/>
            </p:custDataLst>
            <p:extLst>
              <p:ext uri="{D42A27DB-BD31-4B8C-83A1-F6EECF244321}">
                <p14:modId xmlns:p14="http://schemas.microsoft.com/office/powerpoint/2010/main" val="4139598445"/>
              </p:ext>
            </p:extLst>
          </p:nvPr>
        </p:nvGraphicFramePr>
        <p:xfrm>
          <a:off x="2462213" y="2954338"/>
          <a:ext cx="7065962" cy="1639887"/>
        </p:xfrm>
        <a:graphic>
          <a:graphicData uri="http://schemas.openxmlformats.org/drawingml/2006/chart">
            <c:chart xmlns:c="http://schemas.openxmlformats.org/drawingml/2006/chart" xmlns:r="http://schemas.openxmlformats.org/officeDocument/2006/relationships" r:id="rId58"/>
          </a:graphicData>
        </a:graphic>
      </p:graphicFrame>
      <p:cxnSp>
        <p:nvCxnSpPr>
          <p:cNvPr id="164" name="Straight Connector 163">
            <a:extLst>
              <a:ext uri="{FF2B5EF4-FFF2-40B4-BE49-F238E27FC236}">
                <a16:creationId xmlns:a16="http://schemas.microsoft.com/office/drawing/2014/main" id="{9612CDB5-A126-3DD1-DA14-1AABB8CB9C1B}"/>
              </a:ext>
            </a:extLst>
          </p:cNvPr>
          <p:cNvCxnSpPr/>
          <p:nvPr>
            <p:custDataLst>
              <p:tags r:id="rId4"/>
            </p:custDataLst>
          </p:nvPr>
        </p:nvCxnSpPr>
        <p:spPr bwMode="auto">
          <a:xfrm flipV="1">
            <a:off x="3694113" y="2655889"/>
            <a:ext cx="0" cy="180975"/>
          </a:xfrm>
          <a:prstGeom prst="line">
            <a:avLst/>
          </a:prstGeom>
          <a:ln w="1270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31F4A368-83C1-309A-D6E0-4EB76D80A7DE}"/>
              </a:ext>
            </a:extLst>
          </p:cNvPr>
          <p:cNvCxnSpPr/>
          <p:nvPr>
            <p:custDataLst>
              <p:tags r:id="rId5"/>
            </p:custDataLst>
          </p:nvPr>
        </p:nvCxnSpPr>
        <p:spPr bwMode="auto">
          <a:xfrm>
            <a:off x="3694113" y="2655888"/>
            <a:ext cx="4600575" cy="0"/>
          </a:xfrm>
          <a:prstGeom prst="line">
            <a:avLst/>
          </a:prstGeom>
          <a:ln w="1270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6" name="Straight Connector 165">
            <a:extLst>
              <a:ext uri="{FF2B5EF4-FFF2-40B4-BE49-F238E27FC236}">
                <a16:creationId xmlns:a16="http://schemas.microsoft.com/office/drawing/2014/main" id="{75C6D3A6-0076-E2AC-7345-024BD9AF1785}"/>
              </a:ext>
            </a:extLst>
          </p:cNvPr>
          <p:cNvCxnSpPr/>
          <p:nvPr>
            <p:custDataLst>
              <p:tags r:id="rId6"/>
            </p:custDataLst>
          </p:nvPr>
        </p:nvCxnSpPr>
        <p:spPr bwMode="auto">
          <a:xfrm>
            <a:off x="8294688" y="2655888"/>
            <a:ext cx="0" cy="152400"/>
          </a:xfrm>
          <a:prstGeom prst="line">
            <a:avLst/>
          </a:prstGeom>
          <a:ln w="12700" cap="rnd"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9A25B153-9734-8D0D-90FB-7A1DBB7F3D6F}"/>
              </a:ext>
            </a:extLst>
          </p:cNvPr>
          <p:cNvCxnSpPr/>
          <p:nvPr>
            <p:custDataLst>
              <p:tags r:id="rId7"/>
            </p:custDataLst>
          </p:nvPr>
        </p:nvCxnSpPr>
        <p:spPr bwMode="auto">
          <a:xfrm flipH="1">
            <a:off x="4257675" y="4156075"/>
            <a:ext cx="95250" cy="315913"/>
          </a:xfrm>
          <a:prstGeom prst="line">
            <a:avLst/>
          </a:prstGeom>
          <a:ln w="635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D82037A4-6012-92D1-2480-0A88366C5B72}"/>
              </a:ext>
            </a:extLst>
          </p:cNvPr>
          <p:cNvCxnSpPr/>
          <p:nvPr>
            <p:custDataLst>
              <p:tags r:id="rId8"/>
            </p:custDataLst>
          </p:nvPr>
        </p:nvCxnSpPr>
        <p:spPr bwMode="auto">
          <a:xfrm flipH="1">
            <a:off x="4257675" y="4321175"/>
            <a:ext cx="95250" cy="176213"/>
          </a:xfrm>
          <a:prstGeom prst="line">
            <a:avLst/>
          </a:prstGeom>
          <a:ln w="635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09485291-FFFB-D75D-6C3E-889FAC27A586}"/>
              </a:ext>
            </a:extLst>
          </p:cNvPr>
          <p:cNvCxnSpPr/>
          <p:nvPr>
            <p:custDataLst>
              <p:tags r:id="rId9"/>
            </p:custDataLst>
          </p:nvPr>
        </p:nvCxnSpPr>
        <p:spPr bwMode="auto">
          <a:xfrm flipH="1">
            <a:off x="4257675" y="4403725"/>
            <a:ext cx="95250" cy="106363"/>
          </a:xfrm>
          <a:prstGeom prst="line">
            <a:avLst/>
          </a:prstGeom>
          <a:ln w="635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BD770F3D-AB5F-E490-1FF8-F49B822DDF80}"/>
              </a:ext>
            </a:extLst>
          </p:cNvPr>
          <p:cNvCxnSpPr/>
          <p:nvPr>
            <p:custDataLst>
              <p:tags r:id="rId10"/>
            </p:custDataLst>
          </p:nvPr>
        </p:nvCxnSpPr>
        <p:spPr bwMode="auto">
          <a:xfrm flipH="1">
            <a:off x="8858250" y="4156075"/>
            <a:ext cx="95250" cy="315913"/>
          </a:xfrm>
          <a:prstGeom prst="line">
            <a:avLst/>
          </a:prstGeom>
          <a:ln w="635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6A6E1F39-7C89-1CDB-8FB0-DE8B23FCB7C0}"/>
              </a:ext>
            </a:extLst>
          </p:cNvPr>
          <p:cNvCxnSpPr/>
          <p:nvPr>
            <p:custDataLst>
              <p:tags r:id="rId11"/>
            </p:custDataLst>
          </p:nvPr>
        </p:nvCxnSpPr>
        <p:spPr bwMode="auto">
          <a:xfrm flipH="1">
            <a:off x="8858250" y="4321175"/>
            <a:ext cx="95250" cy="176213"/>
          </a:xfrm>
          <a:prstGeom prst="line">
            <a:avLst/>
          </a:prstGeom>
          <a:ln w="635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A3EB3E73-7F6C-4A72-8A7E-BA9897D797A9}"/>
              </a:ext>
            </a:extLst>
          </p:cNvPr>
          <p:cNvCxnSpPr/>
          <p:nvPr>
            <p:custDataLst>
              <p:tags r:id="rId12"/>
            </p:custDataLst>
          </p:nvPr>
        </p:nvCxnSpPr>
        <p:spPr bwMode="auto">
          <a:xfrm flipH="1">
            <a:off x="8858250" y="4403725"/>
            <a:ext cx="95250" cy="106363"/>
          </a:xfrm>
          <a:prstGeom prst="line">
            <a:avLst/>
          </a:prstGeom>
          <a:ln w="635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7" name="Rectangle 196">
            <a:extLst>
              <a:ext uri="{FF2B5EF4-FFF2-40B4-BE49-F238E27FC236}">
                <a16:creationId xmlns:a16="http://schemas.microsoft.com/office/drawing/2014/main" id="{28B1C2C3-6573-3BAB-0C8E-014528EB27D5}"/>
              </a:ext>
            </a:extLst>
          </p:cNvPr>
          <p:cNvSpPr/>
          <p:nvPr>
            <p:custDataLst>
              <p:tags r:id="rId13"/>
            </p:custDataLst>
          </p:nvPr>
        </p:nvSpPr>
        <p:spPr bwMode="gray">
          <a:xfrm>
            <a:off x="3482975" y="3370263"/>
            <a:ext cx="423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DA08ABFE-B29D-4D83-BB9F-DA7CF0C0B78F}" type="datetime'''''''''''''''7''''''''''5''''.''''''''''''''''87'''''''''''">
              <a:rPr lang="el-GR" altLang="en-US" sz="1200" smtClean="0">
                <a:solidFill>
                  <a:schemeClr val="bg1"/>
                </a:solidFill>
              </a:rPr>
              <a:pPr/>
              <a:t>75.87</a:t>
            </a:fld>
            <a:endParaRPr lang="el-GR" sz="1200" dirty="0">
              <a:solidFill>
                <a:schemeClr val="bg1"/>
              </a:solidFill>
            </a:endParaRPr>
          </a:p>
        </p:txBody>
      </p:sp>
      <p:sp>
        <p:nvSpPr>
          <p:cNvPr id="210" name="Rectangle 209">
            <a:extLst>
              <a:ext uri="{FF2B5EF4-FFF2-40B4-BE49-F238E27FC236}">
                <a16:creationId xmlns:a16="http://schemas.microsoft.com/office/drawing/2014/main" id="{83D71B53-1A18-4B07-1D79-E73B113D0C71}"/>
              </a:ext>
            </a:extLst>
          </p:cNvPr>
          <p:cNvSpPr/>
          <p:nvPr>
            <p:custDataLst>
              <p:tags r:id="rId14"/>
            </p:custDataLst>
          </p:nvPr>
        </p:nvSpPr>
        <p:spPr bwMode="gray">
          <a:xfrm>
            <a:off x="3482975" y="3924300"/>
            <a:ext cx="423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55A3394B-E6DE-4DC0-8C21-D05E5ABB4A08}" type="datetime'''3''''''2''''.''''''''14'''''''''''''">
              <a:rPr lang="el-GR" altLang="en-US" sz="1200" smtClean="0">
                <a:solidFill>
                  <a:schemeClr val="tx1"/>
                </a:solidFill>
              </a:rPr>
              <a:pPr/>
              <a:t>32.14</a:t>
            </a:fld>
            <a:endParaRPr lang="el-GR" sz="1200">
              <a:solidFill>
                <a:schemeClr val="tx1"/>
              </a:solidFill>
            </a:endParaRPr>
          </a:p>
        </p:txBody>
      </p:sp>
      <p:sp>
        <p:nvSpPr>
          <p:cNvPr id="211" name="Rectangle 210">
            <a:extLst>
              <a:ext uri="{FF2B5EF4-FFF2-40B4-BE49-F238E27FC236}">
                <a16:creationId xmlns:a16="http://schemas.microsoft.com/office/drawing/2014/main" id="{96528702-6271-07E8-EFD3-64A389219237}"/>
              </a:ext>
            </a:extLst>
          </p:cNvPr>
          <p:cNvSpPr/>
          <p:nvPr>
            <p:custDataLst>
              <p:tags r:id="rId15"/>
            </p:custDataLst>
          </p:nvPr>
        </p:nvSpPr>
        <p:spPr bwMode="gray">
          <a:xfrm>
            <a:off x="3163888" y="4178300"/>
            <a:ext cx="423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150BAF64-5154-4722-B8F8-45FD17B726C1}" type="datetime'''''1''''''''''7''.''''''''''''46'''">
              <a:rPr lang="el-GR" altLang="en-US" sz="1200" smtClean="0">
                <a:solidFill>
                  <a:schemeClr val="tx1"/>
                </a:solidFill>
              </a:rPr>
              <a:pPr/>
              <a:t>17.46</a:t>
            </a:fld>
            <a:endParaRPr lang="el-GR" sz="1200">
              <a:solidFill>
                <a:schemeClr val="tx1"/>
              </a:solidFill>
            </a:endParaRPr>
          </a:p>
        </p:txBody>
      </p:sp>
      <p:sp>
        <p:nvSpPr>
          <p:cNvPr id="212" name="Rectangle 211">
            <a:extLst>
              <a:ext uri="{FF2B5EF4-FFF2-40B4-BE49-F238E27FC236}">
                <a16:creationId xmlns:a16="http://schemas.microsoft.com/office/drawing/2014/main" id="{C121C843-B40E-7995-5176-3537936E5819}"/>
              </a:ext>
            </a:extLst>
          </p:cNvPr>
          <p:cNvSpPr/>
          <p:nvPr>
            <p:custDataLst>
              <p:tags r:id="rId16"/>
            </p:custDataLst>
          </p:nvPr>
        </p:nvSpPr>
        <p:spPr bwMode="gray">
          <a:xfrm>
            <a:off x="3843338" y="4302125"/>
            <a:ext cx="344488" cy="165100"/>
          </a:xfrm>
          <a:prstGeom prst="rect">
            <a:avLst/>
          </a:prstGeom>
          <a:solidFill>
            <a:schemeClr val="accent2"/>
          </a:solidFill>
          <a:ln w="19050"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FEC0DC8C-6D48-4BE7-A31C-99A93C5A5844}" type="datetime'''''''''''''''6.''''9''''''''''3'''''''''''">
              <a:rPr lang="el-GR" altLang="en-US" sz="1200" smtClean="0">
                <a:solidFill>
                  <a:schemeClr val="bg1"/>
                </a:solidFill>
              </a:rPr>
              <a:pPr/>
              <a:t>6.93</a:t>
            </a:fld>
            <a:endParaRPr lang="el-GR" sz="1200">
              <a:solidFill>
                <a:schemeClr val="bg1"/>
              </a:solidFill>
            </a:endParaRPr>
          </a:p>
        </p:txBody>
      </p:sp>
      <p:sp>
        <p:nvSpPr>
          <p:cNvPr id="213" name="Rectangle 212">
            <a:extLst>
              <a:ext uri="{FF2B5EF4-FFF2-40B4-BE49-F238E27FC236}">
                <a16:creationId xmlns:a16="http://schemas.microsoft.com/office/drawing/2014/main" id="{42CBB903-1B25-A041-9017-FBFB4ABE67D3}"/>
              </a:ext>
            </a:extLst>
          </p:cNvPr>
          <p:cNvSpPr/>
          <p:nvPr>
            <p:custDataLst>
              <p:tags r:id="rId17"/>
            </p:custDataLst>
          </p:nvPr>
        </p:nvSpPr>
        <p:spPr bwMode="gray">
          <a:xfrm>
            <a:off x="3203575" y="4356100"/>
            <a:ext cx="344488" cy="165100"/>
          </a:xfrm>
          <a:prstGeom prst="rect">
            <a:avLst/>
          </a:prstGeom>
          <a:solidFill>
            <a:srgbClr val="7D7D7D"/>
          </a:solidFill>
          <a:ln w="19050"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27A8372C-58C3-432E-9114-17160420D749}" type="datetime'''''3''''''.6''''''''''''''2'''''''''''">
              <a:rPr lang="el-GR" altLang="en-US" sz="1200" smtClean="0">
                <a:solidFill>
                  <a:schemeClr val="bg1"/>
                </a:solidFill>
                <a:effectLst/>
              </a:rPr>
              <a:pPr/>
              <a:t>3.62</a:t>
            </a:fld>
            <a:endParaRPr lang="el-GR" sz="1200">
              <a:solidFill>
                <a:schemeClr val="bg1"/>
              </a:solidFill>
            </a:endParaRPr>
          </a:p>
        </p:txBody>
      </p:sp>
      <p:sp>
        <p:nvSpPr>
          <p:cNvPr id="214" name="Rectangle 213">
            <a:extLst>
              <a:ext uri="{FF2B5EF4-FFF2-40B4-BE49-F238E27FC236}">
                <a16:creationId xmlns:a16="http://schemas.microsoft.com/office/drawing/2014/main" id="{995BB5F2-DEAB-9B72-D39E-C8EAACC441B1}"/>
              </a:ext>
            </a:extLst>
          </p:cNvPr>
          <p:cNvSpPr/>
          <p:nvPr>
            <p:custDataLst>
              <p:tags r:id="rId18"/>
            </p:custDataLst>
          </p:nvPr>
        </p:nvSpPr>
        <p:spPr bwMode="gray">
          <a:xfrm>
            <a:off x="4352925" y="3990975"/>
            <a:ext cx="344488"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nSpc>
                <a:spcPct val="90000"/>
              </a:lnSpc>
              <a:spcBef>
                <a:spcPct val="0"/>
              </a:spcBef>
              <a:spcAft>
                <a:spcPct val="0"/>
              </a:spcAft>
            </a:pPr>
            <a:fld id="{A0AA041D-B6F9-4774-8B33-E194D022A816}" type="datetime'''''2.''8''0'''''">
              <a:rPr lang="el-GR" altLang="en-US" sz="1200" smtClean="0">
                <a:solidFill>
                  <a:schemeClr val="tx1"/>
                </a:solidFill>
                <a:effectLst/>
              </a:rPr>
              <a:pPr>
                <a:lnSpc>
                  <a:spcPct val="90000"/>
                </a:lnSpc>
                <a:spcBef>
                  <a:spcPct val="0"/>
                </a:spcBef>
                <a:spcAft>
                  <a:spcPct val="0"/>
                </a:spcAft>
              </a:pPr>
              <a:t>2.80</a:t>
            </a:fld>
            <a:endParaRPr lang="el-GR" sz="1200">
              <a:solidFill>
                <a:schemeClr val="tx1"/>
              </a:solidFill>
            </a:endParaRPr>
          </a:p>
        </p:txBody>
      </p:sp>
      <p:sp>
        <p:nvSpPr>
          <p:cNvPr id="215" name="Rectangle 214">
            <a:extLst>
              <a:ext uri="{FF2B5EF4-FFF2-40B4-BE49-F238E27FC236}">
                <a16:creationId xmlns:a16="http://schemas.microsoft.com/office/drawing/2014/main" id="{33A4CF46-6A0A-01C2-1EE0-013448AC373C}"/>
              </a:ext>
            </a:extLst>
          </p:cNvPr>
          <p:cNvSpPr/>
          <p:nvPr>
            <p:custDataLst>
              <p:tags r:id="rId19"/>
            </p:custDataLst>
          </p:nvPr>
        </p:nvSpPr>
        <p:spPr bwMode="gray">
          <a:xfrm>
            <a:off x="4352924" y="4156075"/>
            <a:ext cx="344488"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nSpc>
                <a:spcPct val="90000"/>
              </a:lnSpc>
              <a:spcBef>
                <a:spcPct val="0"/>
              </a:spcBef>
              <a:spcAft>
                <a:spcPct val="0"/>
              </a:spcAft>
            </a:pPr>
            <a:fld id="{2388A2DB-A1F5-4563-BD87-64FB7B555E05}" type="datetime'2''''.''''''''0''''''''''''''''''''''''''''7'''''''''">
              <a:rPr lang="el-GR" altLang="en-US" sz="1200" smtClean="0">
                <a:solidFill>
                  <a:schemeClr val="tx1"/>
                </a:solidFill>
              </a:rPr>
              <a:pPr/>
              <a:t>2.07</a:t>
            </a:fld>
            <a:endParaRPr lang="el-GR" sz="1200">
              <a:solidFill>
                <a:schemeClr val="tx1"/>
              </a:solidFill>
            </a:endParaRPr>
          </a:p>
        </p:txBody>
      </p:sp>
      <p:sp>
        <p:nvSpPr>
          <p:cNvPr id="216" name="Rectangle 215">
            <a:extLst>
              <a:ext uri="{FF2B5EF4-FFF2-40B4-BE49-F238E27FC236}">
                <a16:creationId xmlns:a16="http://schemas.microsoft.com/office/drawing/2014/main" id="{EEA0FE04-29BE-AE0E-903A-E54E397ADA1C}"/>
              </a:ext>
            </a:extLst>
          </p:cNvPr>
          <p:cNvSpPr/>
          <p:nvPr>
            <p:custDataLst>
              <p:tags r:id="rId20"/>
            </p:custDataLst>
          </p:nvPr>
        </p:nvSpPr>
        <p:spPr bwMode="gray">
          <a:xfrm>
            <a:off x="4352924" y="4321175"/>
            <a:ext cx="344488"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nSpc>
                <a:spcPct val="90000"/>
              </a:lnSpc>
              <a:spcBef>
                <a:spcPct val="0"/>
              </a:spcBef>
              <a:spcAft>
                <a:spcPct val="0"/>
              </a:spcAft>
            </a:pPr>
            <a:fld id="{2BB77532-B82F-4592-8039-776CB39F7A87}" type="datetime'''0''''''''''''''''''''.''3''''''''''''''''''''7'''''''''''''">
              <a:rPr lang="el-GR" altLang="en-US" sz="1200" smtClean="0">
                <a:solidFill>
                  <a:schemeClr val="tx1"/>
                </a:solidFill>
              </a:rPr>
              <a:pPr/>
              <a:t>0.37</a:t>
            </a:fld>
            <a:endParaRPr lang="el-GR" sz="1200">
              <a:solidFill>
                <a:schemeClr val="tx1"/>
              </a:solidFill>
            </a:endParaRPr>
          </a:p>
        </p:txBody>
      </p:sp>
      <p:sp>
        <p:nvSpPr>
          <p:cNvPr id="6" name="Rectangle 5">
            <a:extLst>
              <a:ext uri="{FF2B5EF4-FFF2-40B4-BE49-F238E27FC236}">
                <a16:creationId xmlns:a16="http://schemas.microsoft.com/office/drawing/2014/main" id="{E3A6C2B6-F3E8-BCB6-8236-CD3D253CDFCA}"/>
              </a:ext>
            </a:extLst>
          </p:cNvPr>
          <p:cNvSpPr/>
          <p:nvPr>
            <p:custDataLst>
              <p:tags r:id="rId21"/>
            </p:custDataLst>
          </p:nvPr>
        </p:nvSpPr>
        <p:spPr bwMode="auto">
          <a:xfrm>
            <a:off x="2981325" y="4613275"/>
            <a:ext cx="1427163" cy="182563"/>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5DB68734-EF96-4B24-84F3-5F09542574DF}" type="datetime'Α''''ρ''χ''''ι''''κή'''' κο''στ''''''''''ο''λόγη''σ''η'''">
              <a:rPr lang="el-GR" altLang="en-US" sz="1200" smtClean="0">
                <a:solidFill>
                  <a:schemeClr val="tx1"/>
                </a:solidFill>
              </a:rPr>
              <a:pPr/>
              <a:t>Αρχική κοστολόγηση</a:t>
            </a:fld>
            <a:endParaRPr lang="el-GR" sz="1200">
              <a:solidFill>
                <a:schemeClr val="tx1"/>
              </a:solidFill>
            </a:endParaRPr>
          </a:p>
        </p:txBody>
      </p:sp>
      <p:sp>
        <p:nvSpPr>
          <p:cNvPr id="188" name="Rectangle 187">
            <a:extLst>
              <a:ext uri="{FF2B5EF4-FFF2-40B4-BE49-F238E27FC236}">
                <a16:creationId xmlns:a16="http://schemas.microsoft.com/office/drawing/2014/main" id="{D2E31DC8-3CF0-1901-C5A0-538F9CB5A736}"/>
              </a:ext>
            </a:extLst>
          </p:cNvPr>
          <p:cNvSpPr/>
          <p:nvPr>
            <p:custDataLst>
              <p:tags r:id="rId22"/>
            </p:custDataLst>
          </p:nvPr>
        </p:nvSpPr>
        <p:spPr bwMode="gray">
          <a:xfrm>
            <a:off x="8083550" y="3349625"/>
            <a:ext cx="423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61E67932-7727-48AF-B91D-0BFC28C07BDF}" type="datetime'7''7.''''''''''''''''''''3''''''''''2'''''''''''''''">
              <a:rPr lang="el-GR" altLang="en-US" sz="1200" smtClean="0">
                <a:solidFill>
                  <a:schemeClr val="bg1"/>
                </a:solidFill>
              </a:rPr>
              <a:pPr/>
              <a:t>77.32</a:t>
            </a:fld>
            <a:endParaRPr lang="el-GR" sz="1200">
              <a:solidFill>
                <a:schemeClr val="bg1"/>
              </a:solidFill>
            </a:endParaRPr>
          </a:p>
        </p:txBody>
      </p:sp>
      <p:sp>
        <p:nvSpPr>
          <p:cNvPr id="217" name="Rectangle 216">
            <a:extLst>
              <a:ext uri="{FF2B5EF4-FFF2-40B4-BE49-F238E27FC236}">
                <a16:creationId xmlns:a16="http://schemas.microsoft.com/office/drawing/2014/main" id="{123EE57B-34AA-B510-0E53-124FCAC750F7}"/>
              </a:ext>
            </a:extLst>
          </p:cNvPr>
          <p:cNvSpPr/>
          <p:nvPr>
            <p:custDataLst>
              <p:tags r:id="rId23"/>
            </p:custDataLst>
          </p:nvPr>
        </p:nvSpPr>
        <p:spPr bwMode="gray">
          <a:xfrm>
            <a:off x="8083550" y="3914775"/>
            <a:ext cx="423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4D25FB19-988B-430D-ACF7-434B3352430C}" type="datetime'''''''''''''''''''''33''''''''''''.''1''''''''''0'">
              <a:rPr lang="el-GR" altLang="en-US" sz="1200" smtClean="0">
                <a:solidFill>
                  <a:schemeClr val="tx1"/>
                </a:solidFill>
              </a:rPr>
              <a:pPr/>
              <a:t>33.10</a:t>
            </a:fld>
            <a:endParaRPr lang="el-GR" sz="1200">
              <a:solidFill>
                <a:schemeClr val="tx1"/>
              </a:solidFill>
            </a:endParaRPr>
          </a:p>
        </p:txBody>
      </p:sp>
      <p:sp>
        <p:nvSpPr>
          <p:cNvPr id="218" name="Rectangle 217">
            <a:extLst>
              <a:ext uri="{FF2B5EF4-FFF2-40B4-BE49-F238E27FC236}">
                <a16:creationId xmlns:a16="http://schemas.microsoft.com/office/drawing/2014/main" id="{B2F0530F-9651-0136-B646-95168BC40D97}"/>
              </a:ext>
            </a:extLst>
          </p:cNvPr>
          <p:cNvSpPr/>
          <p:nvPr>
            <p:custDataLst>
              <p:tags r:id="rId24"/>
            </p:custDataLst>
          </p:nvPr>
        </p:nvSpPr>
        <p:spPr bwMode="gray">
          <a:xfrm>
            <a:off x="7764463" y="4175125"/>
            <a:ext cx="423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B665D99B-1D0E-4B38-9B40-0F40214328EC}" type="datetime'1''''7''''''''''''''''''.''''''''''''''6''''''''''7'''">
              <a:rPr lang="el-GR" altLang="en-US" sz="1200" smtClean="0">
                <a:solidFill>
                  <a:schemeClr val="tx1"/>
                </a:solidFill>
              </a:rPr>
              <a:pPr/>
              <a:t>17.67</a:t>
            </a:fld>
            <a:endParaRPr lang="el-GR" sz="1200">
              <a:solidFill>
                <a:schemeClr val="tx1"/>
              </a:solidFill>
            </a:endParaRPr>
          </a:p>
        </p:txBody>
      </p:sp>
      <p:sp>
        <p:nvSpPr>
          <p:cNvPr id="219" name="Rectangle 218">
            <a:extLst>
              <a:ext uri="{FF2B5EF4-FFF2-40B4-BE49-F238E27FC236}">
                <a16:creationId xmlns:a16="http://schemas.microsoft.com/office/drawing/2014/main" id="{C7E9D09D-6F57-BA2F-CBEB-5983B553EAFF}"/>
              </a:ext>
            </a:extLst>
          </p:cNvPr>
          <p:cNvSpPr/>
          <p:nvPr>
            <p:custDataLst>
              <p:tags r:id="rId25"/>
            </p:custDataLst>
          </p:nvPr>
        </p:nvSpPr>
        <p:spPr bwMode="gray">
          <a:xfrm>
            <a:off x="8443913" y="4300538"/>
            <a:ext cx="344488" cy="165100"/>
          </a:xfrm>
          <a:prstGeom prst="rect">
            <a:avLst/>
          </a:prstGeom>
          <a:solidFill>
            <a:schemeClr val="accent2"/>
          </a:solidFill>
          <a:ln w="19050"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00DE25B5-EB12-4B97-9159-27C71ABB59CD}" type="datetime'''6''.''9''''8'''''''''''''''''''''''''''''''''''''''''">
              <a:rPr lang="el-GR" altLang="en-US" sz="1200" smtClean="0">
                <a:solidFill>
                  <a:schemeClr val="bg1"/>
                </a:solidFill>
              </a:rPr>
              <a:pPr/>
              <a:t>6.98</a:t>
            </a:fld>
            <a:endParaRPr lang="el-GR" sz="1200">
              <a:solidFill>
                <a:schemeClr val="bg1"/>
              </a:solidFill>
            </a:endParaRPr>
          </a:p>
        </p:txBody>
      </p:sp>
      <p:sp>
        <p:nvSpPr>
          <p:cNvPr id="220" name="Rectangle 219">
            <a:extLst>
              <a:ext uri="{FF2B5EF4-FFF2-40B4-BE49-F238E27FC236}">
                <a16:creationId xmlns:a16="http://schemas.microsoft.com/office/drawing/2014/main" id="{4E3F0663-C3E6-36FE-0720-F7C18AA9D06E}"/>
              </a:ext>
            </a:extLst>
          </p:cNvPr>
          <p:cNvSpPr/>
          <p:nvPr>
            <p:custDataLst>
              <p:tags r:id="rId26"/>
            </p:custDataLst>
          </p:nvPr>
        </p:nvSpPr>
        <p:spPr bwMode="gray">
          <a:xfrm>
            <a:off x="7804150" y="4356100"/>
            <a:ext cx="344488" cy="165100"/>
          </a:xfrm>
          <a:prstGeom prst="rect">
            <a:avLst/>
          </a:prstGeom>
          <a:solidFill>
            <a:srgbClr val="7D7D7D"/>
          </a:solidFill>
          <a:ln w="19050"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E3391EF2-8DA1-48E0-B3D2-FEEBF284DD6A}" type="datetime'''3.''''''''''''''''''''''''''''''6''''''''''9'">
              <a:rPr lang="el-GR" altLang="en-US" sz="1200" smtClean="0">
                <a:solidFill>
                  <a:schemeClr val="bg1"/>
                </a:solidFill>
                <a:effectLst/>
              </a:rPr>
              <a:pPr/>
              <a:t>3.69</a:t>
            </a:fld>
            <a:endParaRPr lang="el-GR" sz="1200">
              <a:solidFill>
                <a:schemeClr val="bg1"/>
              </a:solidFill>
            </a:endParaRPr>
          </a:p>
        </p:txBody>
      </p:sp>
      <p:sp>
        <p:nvSpPr>
          <p:cNvPr id="221" name="Rectangle 220">
            <a:extLst>
              <a:ext uri="{FF2B5EF4-FFF2-40B4-BE49-F238E27FC236}">
                <a16:creationId xmlns:a16="http://schemas.microsoft.com/office/drawing/2014/main" id="{754B16CC-B7F0-2145-4651-8011779CE317}"/>
              </a:ext>
            </a:extLst>
          </p:cNvPr>
          <p:cNvSpPr/>
          <p:nvPr>
            <p:custDataLst>
              <p:tags r:id="rId27"/>
            </p:custDataLst>
          </p:nvPr>
        </p:nvSpPr>
        <p:spPr bwMode="gray">
          <a:xfrm>
            <a:off x="8953500" y="3990975"/>
            <a:ext cx="344488"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nSpc>
                <a:spcPct val="90000"/>
              </a:lnSpc>
              <a:spcBef>
                <a:spcPct val="0"/>
              </a:spcBef>
              <a:spcAft>
                <a:spcPct val="0"/>
              </a:spcAft>
            </a:pPr>
            <a:fld id="{89C73904-1CE7-4AF5-85AC-F202C38002DD}" type="datetime'''''2''''''.''''''''''''''''''''''''''''8''''2'''''''''">
              <a:rPr lang="el-GR" altLang="en-US" sz="1200" smtClean="0">
                <a:solidFill>
                  <a:schemeClr val="tx1"/>
                </a:solidFill>
                <a:effectLst/>
              </a:rPr>
              <a:pPr>
                <a:lnSpc>
                  <a:spcPct val="90000"/>
                </a:lnSpc>
                <a:spcBef>
                  <a:spcPct val="0"/>
                </a:spcBef>
                <a:spcAft>
                  <a:spcPct val="0"/>
                </a:spcAft>
              </a:pPr>
              <a:t>2.82</a:t>
            </a:fld>
            <a:endParaRPr lang="el-GR" sz="1200">
              <a:solidFill>
                <a:schemeClr val="tx1"/>
              </a:solidFill>
            </a:endParaRPr>
          </a:p>
        </p:txBody>
      </p:sp>
      <p:sp>
        <p:nvSpPr>
          <p:cNvPr id="222" name="Rectangle 221">
            <a:extLst>
              <a:ext uri="{FF2B5EF4-FFF2-40B4-BE49-F238E27FC236}">
                <a16:creationId xmlns:a16="http://schemas.microsoft.com/office/drawing/2014/main" id="{B3E2B9E4-6413-90F7-925B-431768822F5A}"/>
              </a:ext>
            </a:extLst>
          </p:cNvPr>
          <p:cNvSpPr/>
          <p:nvPr>
            <p:custDataLst>
              <p:tags r:id="rId28"/>
            </p:custDataLst>
          </p:nvPr>
        </p:nvSpPr>
        <p:spPr bwMode="gray">
          <a:xfrm>
            <a:off x="8953499" y="4156075"/>
            <a:ext cx="344488"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nSpc>
                <a:spcPct val="90000"/>
              </a:lnSpc>
              <a:spcBef>
                <a:spcPct val="0"/>
              </a:spcBef>
              <a:spcAft>
                <a:spcPct val="0"/>
              </a:spcAft>
            </a:pPr>
            <a:fld id="{A92D7957-9585-4E90-A47D-8C2C0BABBFA3}" type="datetime'''''''''2''''''''''.''''''''0''''''''''''''''''8'">
              <a:rPr lang="el-GR" altLang="en-US" sz="1200" smtClean="0">
                <a:solidFill>
                  <a:schemeClr val="tx1"/>
                </a:solidFill>
              </a:rPr>
              <a:pPr/>
              <a:t>2.08</a:t>
            </a:fld>
            <a:endParaRPr lang="el-GR" sz="1200">
              <a:solidFill>
                <a:schemeClr val="tx1"/>
              </a:solidFill>
            </a:endParaRPr>
          </a:p>
        </p:txBody>
      </p:sp>
      <p:sp>
        <p:nvSpPr>
          <p:cNvPr id="223" name="Rectangle 222">
            <a:extLst>
              <a:ext uri="{FF2B5EF4-FFF2-40B4-BE49-F238E27FC236}">
                <a16:creationId xmlns:a16="http://schemas.microsoft.com/office/drawing/2014/main" id="{86CF3A3D-4955-ED1F-011D-6A91EA72825E}"/>
              </a:ext>
            </a:extLst>
          </p:cNvPr>
          <p:cNvSpPr/>
          <p:nvPr>
            <p:custDataLst>
              <p:tags r:id="rId29"/>
            </p:custDataLst>
          </p:nvPr>
        </p:nvSpPr>
        <p:spPr bwMode="gray">
          <a:xfrm>
            <a:off x="8953499" y="4321175"/>
            <a:ext cx="344488"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lstStyle/>
          <a:p>
            <a:pPr>
              <a:lnSpc>
                <a:spcPct val="90000"/>
              </a:lnSpc>
              <a:spcBef>
                <a:spcPct val="0"/>
              </a:spcBef>
              <a:spcAft>
                <a:spcPct val="0"/>
              </a:spcAft>
            </a:pPr>
            <a:fld id="{933B177F-07E5-4755-8C0B-A827BA19B074}" type="datetime'''''''0''.''3''''''7'''''''''''">
              <a:rPr lang="el-GR" altLang="en-US" sz="1200" smtClean="0">
                <a:solidFill>
                  <a:schemeClr val="tx1"/>
                </a:solidFill>
              </a:rPr>
              <a:pPr/>
              <a:t>0.37</a:t>
            </a:fld>
            <a:endParaRPr lang="el-GR" sz="1200">
              <a:solidFill>
                <a:schemeClr val="tx1"/>
              </a:solidFill>
            </a:endParaRPr>
          </a:p>
        </p:txBody>
      </p:sp>
      <p:sp>
        <p:nvSpPr>
          <p:cNvPr id="96" name="Rectangle 95">
            <a:extLst>
              <a:ext uri="{FF2B5EF4-FFF2-40B4-BE49-F238E27FC236}">
                <a16:creationId xmlns:a16="http://schemas.microsoft.com/office/drawing/2014/main" id="{71F12CEC-A4BB-2024-2FF7-C6947AA68DF1}"/>
              </a:ext>
            </a:extLst>
          </p:cNvPr>
          <p:cNvSpPr/>
          <p:nvPr>
            <p:custDataLst>
              <p:tags r:id="rId30"/>
            </p:custDataLst>
          </p:nvPr>
        </p:nvSpPr>
        <p:spPr bwMode="auto">
          <a:xfrm>
            <a:off x="7586663" y="4613275"/>
            <a:ext cx="1417638" cy="182563"/>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9387C266-CCE1-4D7D-BFC2-12DBC485CB6A}" type="datetime'''Τ''ελι''κή ''''''''Κοστ''''''''ο''λ''ό''''γησ''''''η'''''''">
              <a:rPr lang="el-GR" altLang="en-US" sz="1200" smtClean="0">
                <a:solidFill>
                  <a:schemeClr val="tx1"/>
                </a:solidFill>
              </a:rPr>
              <a:pPr/>
              <a:t>Τελική Κοστολόγηση</a:t>
            </a:fld>
            <a:endParaRPr lang="el-GR" sz="1200">
              <a:solidFill>
                <a:schemeClr val="tx1"/>
              </a:solidFill>
            </a:endParaRPr>
          </a:p>
        </p:txBody>
      </p:sp>
      <p:sp>
        <p:nvSpPr>
          <p:cNvPr id="196" name="Rectangle 195">
            <a:extLst>
              <a:ext uri="{FF2B5EF4-FFF2-40B4-BE49-F238E27FC236}">
                <a16:creationId xmlns:a16="http://schemas.microsoft.com/office/drawing/2014/main" id="{7DE5A62E-1807-0315-24DD-8F594C7B67D4}"/>
              </a:ext>
            </a:extLst>
          </p:cNvPr>
          <p:cNvSpPr/>
          <p:nvPr>
            <p:custDataLst>
              <p:tags r:id="rId31"/>
            </p:custDataLst>
          </p:nvPr>
        </p:nvSpPr>
        <p:spPr bwMode="gray">
          <a:xfrm>
            <a:off x="3419475" y="2874963"/>
            <a:ext cx="550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17A2B5AA-410B-416D-88B4-C4F2AEBB9CF7}" type="datetime'''1''''''''''''''4''''''1''''''''''''.''''''''2''''''''6'">
              <a:rPr lang="el-GR" altLang="en-US" sz="1200" b="1" smtClean="0">
                <a:solidFill>
                  <a:schemeClr val="tx1"/>
                </a:solidFill>
              </a:rPr>
              <a:pPr/>
              <a:t>141.26</a:t>
            </a:fld>
            <a:endParaRPr lang="el-GR" sz="1200" b="1" dirty="0">
              <a:solidFill>
                <a:schemeClr val="tx1"/>
              </a:solidFill>
            </a:endParaRPr>
          </a:p>
        </p:txBody>
      </p:sp>
      <p:sp>
        <p:nvSpPr>
          <p:cNvPr id="187" name="Rectangle 186">
            <a:extLst>
              <a:ext uri="{FF2B5EF4-FFF2-40B4-BE49-F238E27FC236}">
                <a16:creationId xmlns:a16="http://schemas.microsoft.com/office/drawing/2014/main" id="{D985C91E-71DA-894F-C1B1-26E9367DA943}"/>
              </a:ext>
            </a:extLst>
          </p:cNvPr>
          <p:cNvSpPr/>
          <p:nvPr>
            <p:custDataLst>
              <p:tags r:id="rId32"/>
            </p:custDataLst>
          </p:nvPr>
        </p:nvSpPr>
        <p:spPr bwMode="gray">
          <a:xfrm>
            <a:off x="8020050" y="2846388"/>
            <a:ext cx="550863" cy="165100"/>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fld id="{4E4DD620-89A2-4057-8FBE-9A43DB6B4978}" type="datetime'''''''''''''''''14''''''4''''.''''''''0''''3'''''''''">
              <a:rPr lang="el-GR" altLang="en-US" sz="1200" b="1" smtClean="0">
                <a:solidFill>
                  <a:schemeClr val="tx1"/>
                </a:solidFill>
              </a:rPr>
              <a:pPr/>
              <a:t>144.03</a:t>
            </a:fld>
            <a:endParaRPr lang="el-GR" sz="1200" b="1">
              <a:solidFill>
                <a:schemeClr val="tx1"/>
              </a:solidFill>
            </a:endParaRPr>
          </a:p>
        </p:txBody>
      </p:sp>
      <p:sp>
        <p:nvSpPr>
          <p:cNvPr id="162" name="Oval 161">
            <a:extLst>
              <a:ext uri="{FF2B5EF4-FFF2-40B4-BE49-F238E27FC236}">
                <a16:creationId xmlns:a16="http://schemas.microsoft.com/office/drawing/2014/main" id="{32E8D6A5-1634-B4F1-8866-B142820320F7}"/>
              </a:ext>
            </a:extLst>
          </p:cNvPr>
          <p:cNvSpPr/>
          <p:nvPr>
            <p:custDataLst>
              <p:tags r:id="rId33"/>
            </p:custDataLst>
          </p:nvPr>
        </p:nvSpPr>
        <p:spPr bwMode="auto">
          <a:xfrm>
            <a:off x="5754688" y="2527300"/>
            <a:ext cx="479425" cy="258763"/>
          </a:xfrm>
          <a:prstGeom prst="ellipse">
            <a:avLst/>
          </a:prstGeom>
          <a:solidFill>
            <a:srgbClr val="FFFFFF"/>
          </a:solidFill>
          <a:ln w="9525" cap="rnd"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fld id="{184BA2E3-78C4-468F-B32B-F101F87B972E}" type="datetime'''''''''''''''''2''''''''.''''''''''''''''0''''''%'''">
              <a:rPr lang="en-US" altLang="en-US" sz="1200" b="1" smtClean="0">
                <a:solidFill>
                  <a:schemeClr val="tx1"/>
                </a:solidFill>
                <a:effectLst/>
              </a:rPr>
              <a:pPr/>
              <a:t>2.0%</a:t>
            </a:fld>
            <a:endParaRPr lang="el-GR" sz="1200" b="1">
              <a:solidFill>
                <a:schemeClr val="tx1"/>
              </a:solidFill>
            </a:endParaRPr>
          </a:p>
        </p:txBody>
      </p:sp>
      <p:sp>
        <p:nvSpPr>
          <p:cNvPr id="124" name="Rectangle 123">
            <a:extLst>
              <a:ext uri="{FF2B5EF4-FFF2-40B4-BE49-F238E27FC236}">
                <a16:creationId xmlns:a16="http://schemas.microsoft.com/office/drawing/2014/main" id="{6CABBDC6-9F05-4455-84CC-156B7C50EDFC}"/>
              </a:ext>
            </a:extLst>
          </p:cNvPr>
          <p:cNvSpPr/>
          <p:nvPr>
            <p:custDataLst>
              <p:tags r:id="rId34"/>
            </p:custDataLst>
          </p:nvPr>
        </p:nvSpPr>
        <p:spPr bwMode="auto">
          <a:xfrm>
            <a:off x="746125" y="4949825"/>
            <a:ext cx="142875" cy="106363"/>
          </a:xfrm>
          <a:prstGeom prst="rect">
            <a:avLst/>
          </a:prstGeom>
          <a:solidFill>
            <a:srgbClr val="003DAB"/>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5" name="Rectangle 124">
            <a:extLst>
              <a:ext uri="{FF2B5EF4-FFF2-40B4-BE49-F238E27FC236}">
                <a16:creationId xmlns:a16="http://schemas.microsoft.com/office/drawing/2014/main" id="{C3D4894B-4633-DB2E-C27A-75B89E179268}"/>
              </a:ext>
            </a:extLst>
          </p:cNvPr>
          <p:cNvSpPr/>
          <p:nvPr>
            <p:custDataLst>
              <p:tags r:id="rId35"/>
            </p:custDataLst>
          </p:nvPr>
        </p:nvSpPr>
        <p:spPr bwMode="auto">
          <a:xfrm>
            <a:off x="746125" y="5122863"/>
            <a:ext cx="142875" cy="106363"/>
          </a:xfrm>
          <a:prstGeom prst="rect">
            <a:avLst/>
          </a:prstGeom>
          <a:solidFill>
            <a:srgbClr val="4DACF1"/>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6" name="Rectangle 125">
            <a:extLst>
              <a:ext uri="{FF2B5EF4-FFF2-40B4-BE49-F238E27FC236}">
                <a16:creationId xmlns:a16="http://schemas.microsoft.com/office/drawing/2014/main" id="{761388C8-F767-C9E3-4F4F-57E76280655B}"/>
              </a:ext>
            </a:extLst>
          </p:cNvPr>
          <p:cNvSpPr/>
          <p:nvPr>
            <p:custDataLst>
              <p:tags r:id="rId36"/>
            </p:custDataLst>
          </p:nvPr>
        </p:nvSpPr>
        <p:spPr bwMode="auto">
          <a:xfrm>
            <a:off x="1790700" y="4949825"/>
            <a:ext cx="142875" cy="106363"/>
          </a:xfrm>
          <a:prstGeom prst="rect">
            <a:avLst/>
          </a:prstGeom>
          <a:solidFill>
            <a:schemeClr val="folHlink"/>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7" name="Rectangle 126">
            <a:extLst>
              <a:ext uri="{FF2B5EF4-FFF2-40B4-BE49-F238E27FC236}">
                <a16:creationId xmlns:a16="http://schemas.microsoft.com/office/drawing/2014/main" id="{6595E330-B2E7-2D3F-E032-635FBF77A995}"/>
              </a:ext>
            </a:extLst>
          </p:cNvPr>
          <p:cNvSpPr/>
          <p:nvPr>
            <p:custDataLst>
              <p:tags r:id="rId37"/>
            </p:custDataLst>
          </p:nvPr>
        </p:nvSpPr>
        <p:spPr bwMode="auto">
          <a:xfrm>
            <a:off x="1790700" y="5122863"/>
            <a:ext cx="142875" cy="106363"/>
          </a:xfrm>
          <a:prstGeom prst="rect">
            <a:avLst/>
          </a:prstGeom>
          <a:solidFill>
            <a:schemeClr val="accent2"/>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8" name="Rectangle 127">
            <a:extLst>
              <a:ext uri="{FF2B5EF4-FFF2-40B4-BE49-F238E27FC236}">
                <a16:creationId xmlns:a16="http://schemas.microsoft.com/office/drawing/2014/main" id="{AB7C6681-D3F1-E355-EBDD-F7028EA48F73}"/>
              </a:ext>
            </a:extLst>
          </p:cNvPr>
          <p:cNvSpPr/>
          <p:nvPr>
            <p:custDataLst>
              <p:tags r:id="rId38"/>
            </p:custDataLst>
          </p:nvPr>
        </p:nvSpPr>
        <p:spPr bwMode="auto">
          <a:xfrm>
            <a:off x="4748213" y="4949825"/>
            <a:ext cx="142875" cy="106363"/>
          </a:xfrm>
          <a:prstGeom prst="rect">
            <a:avLst/>
          </a:prstGeom>
          <a:solidFill>
            <a:srgbClr val="7D7D7D"/>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9" name="Rectangle 128">
            <a:extLst>
              <a:ext uri="{FF2B5EF4-FFF2-40B4-BE49-F238E27FC236}">
                <a16:creationId xmlns:a16="http://schemas.microsoft.com/office/drawing/2014/main" id="{95801E1D-A442-AFD8-D5C5-ACC2EAEA21E0}"/>
              </a:ext>
            </a:extLst>
          </p:cNvPr>
          <p:cNvSpPr/>
          <p:nvPr>
            <p:custDataLst>
              <p:tags r:id="rId39"/>
            </p:custDataLst>
          </p:nvPr>
        </p:nvSpPr>
        <p:spPr bwMode="auto">
          <a:xfrm>
            <a:off x="4748213" y="5122863"/>
            <a:ext cx="142875" cy="106363"/>
          </a:xfrm>
          <a:prstGeom prst="rect">
            <a:avLst/>
          </a:prstGeom>
          <a:solidFill>
            <a:srgbClr val="B4B4B4"/>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0" name="Rectangle 129">
            <a:extLst>
              <a:ext uri="{FF2B5EF4-FFF2-40B4-BE49-F238E27FC236}">
                <a16:creationId xmlns:a16="http://schemas.microsoft.com/office/drawing/2014/main" id="{B1CD8A45-D347-8F20-AFCE-B10320861C1D}"/>
              </a:ext>
            </a:extLst>
          </p:cNvPr>
          <p:cNvSpPr/>
          <p:nvPr>
            <p:custDataLst>
              <p:tags r:id="rId40"/>
            </p:custDataLst>
          </p:nvPr>
        </p:nvSpPr>
        <p:spPr bwMode="auto">
          <a:xfrm>
            <a:off x="7897813" y="4949825"/>
            <a:ext cx="142875" cy="106363"/>
          </a:xfrm>
          <a:prstGeom prst="rect">
            <a:avLst/>
          </a:prstGeom>
          <a:solidFill>
            <a:srgbClr val="464646"/>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Rectangle 130">
            <a:extLst>
              <a:ext uri="{FF2B5EF4-FFF2-40B4-BE49-F238E27FC236}">
                <a16:creationId xmlns:a16="http://schemas.microsoft.com/office/drawing/2014/main" id="{E13C3756-4B3E-8DE0-C3FE-9C28BFE1C983}"/>
              </a:ext>
            </a:extLst>
          </p:cNvPr>
          <p:cNvSpPr/>
          <p:nvPr>
            <p:custDataLst>
              <p:tags r:id="rId41"/>
            </p:custDataLst>
          </p:nvPr>
        </p:nvSpPr>
        <p:spPr bwMode="auto">
          <a:xfrm>
            <a:off x="7897813" y="5122863"/>
            <a:ext cx="142875" cy="106363"/>
          </a:xfrm>
          <a:prstGeom prst="rect">
            <a:avLst/>
          </a:prstGeom>
          <a:solidFill>
            <a:srgbClr val="DEDEDE"/>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a:extLst>
              <a:ext uri="{FF2B5EF4-FFF2-40B4-BE49-F238E27FC236}">
                <a16:creationId xmlns:a16="http://schemas.microsoft.com/office/drawing/2014/main" id="{B63C8B6F-E5AE-93B3-C427-F651917772E4}"/>
              </a:ext>
            </a:extLst>
          </p:cNvPr>
          <p:cNvSpPr/>
          <p:nvPr>
            <p:custDataLst>
              <p:tags r:id="rId42"/>
            </p:custDataLst>
          </p:nvPr>
        </p:nvSpPr>
        <p:spPr bwMode="auto">
          <a:xfrm>
            <a:off x="939800" y="4945063"/>
            <a:ext cx="309563"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7CD1DD31-8D10-4608-844B-70812CBE4E2F}" type="datetime'''''Π''''''''ΑΓ''Ν''''''''''''''Η'''''''''">
              <a:rPr lang="el-GR" altLang="en-US" sz="800" smtClean="0">
                <a:solidFill>
                  <a:schemeClr val="tx1"/>
                </a:solidFill>
              </a:rPr>
              <a:pPr/>
              <a:t>ΠΑΓΝΗ</a:t>
            </a:fld>
            <a:endParaRPr lang="el-GR" sz="800">
              <a:solidFill>
                <a:schemeClr val="tx1"/>
              </a:solidFill>
            </a:endParaRPr>
          </a:p>
        </p:txBody>
      </p:sp>
      <p:sp>
        <p:nvSpPr>
          <p:cNvPr id="14" name="Rectangle 13">
            <a:extLst>
              <a:ext uri="{FF2B5EF4-FFF2-40B4-BE49-F238E27FC236}">
                <a16:creationId xmlns:a16="http://schemas.microsoft.com/office/drawing/2014/main" id="{08031E56-1EB4-CFD9-41C4-A3D65FE4576E}"/>
              </a:ext>
            </a:extLst>
          </p:cNvPr>
          <p:cNvSpPr/>
          <p:nvPr>
            <p:custDataLst>
              <p:tags r:id="rId43"/>
            </p:custDataLst>
          </p:nvPr>
        </p:nvSpPr>
        <p:spPr bwMode="auto">
          <a:xfrm>
            <a:off x="939800" y="5118100"/>
            <a:ext cx="749300"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4604D1F-374F-48B5-86B6-739F7B8BFA84}" type="datetime'''ΓΝ ''''''''’Β''''Ε''Ν''''''''''''''''ΙΖ''Ε''''Λ''ΕΙΟ’'''''">
              <a:rPr lang="el-GR" altLang="en-US" sz="800" smtClean="0">
                <a:solidFill>
                  <a:schemeClr val="tx1"/>
                </a:solidFill>
              </a:rPr>
              <a:pPr/>
              <a:t>ΓΝ ’ΒΕΝΙΖΕΛΕΙΟ’</a:t>
            </a:fld>
            <a:endParaRPr lang="el-GR" sz="800">
              <a:solidFill>
                <a:schemeClr val="tx1"/>
              </a:solidFill>
            </a:endParaRPr>
          </a:p>
        </p:txBody>
      </p:sp>
      <p:sp>
        <p:nvSpPr>
          <p:cNvPr id="44" name="Rectangle 43">
            <a:extLst>
              <a:ext uri="{FF2B5EF4-FFF2-40B4-BE49-F238E27FC236}">
                <a16:creationId xmlns:a16="http://schemas.microsoft.com/office/drawing/2014/main" id="{EE8AB5B2-60A0-C41B-F7FE-32F4B4F3B3BA}"/>
              </a:ext>
            </a:extLst>
          </p:cNvPr>
          <p:cNvSpPr/>
          <p:nvPr>
            <p:custDataLst>
              <p:tags r:id="rId44"/>
            </p:custDataLst>
          </p:nvPr>
        </p:nvSpPr>
        <p:spPr bwMode="auto">
          <a:xfrm>
            <a:off x="1984375" y="4945063"/>
            <a:ext cx="1246188"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5A85E915-89A8-40AD-B3E3-7CF56218CA8F}" type="datetime'Γ''''Ν'''' '' Χ''ΑΝΙ''''ΩΝ ''''’''''ΑΓ. ''''''ΓΕΩΡΓΙΟ''Σ''''’'">
              <a:rPr lang="el-GR" altLang="en-US" sz="800" smtClean="0">
                <a:solidFill>
                  <a:schemeClr val="tx1"/>
                </a:solidFill>
              </a:rPr>
              <a:pPr/>
              <a:t>ΓΝ  ΧΑΝΙΩΝ ’ΑΓ. ΓΕΩΡΓΙΟΣ’</a:t>
            </a:fld>
            <a:endParaRPr lang="el-GR" sz="800">
              <a:solidFill>
                <a:schemeClr val="tx1"/>
              </a:solidFill>
            </a:endParaRPr>
          </a:p>
        </p:txBody>
      </p:sp>
      <p:sp>
        <p:nvSpPr>
          <p:cNvPr id="46" name="Rectangle 45">
            <a:extLst>
              <a:ext uri="{FF2B5EF4-FFF2-40B4-BE49-F238E27FC236}">
                <a16:creationId xmlns:a16="http://schemas.microsoft.com/office/drawing/2014/main" id="{BD839A97-8B23-5F2C-3872-006A102C20D5}"/>
              </a:ext>
            </a:extLst>
          </p:cNvPr>
          <p:cNvSpPr/>
          <p:nvPr>
            <p:custDataLst>
              <p:tags r:id="rId45"/>
            </p:custDataLst>
          </p:nvPr>
        </p:nvSpPr>
        <p:spPr bwMode="auto">
          <a:xfrm>
            <a:off x="1984375" y="5118100"/>
            <a:ext cx="2662238"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FE1A687-E373-4DE7-851D-51DF73D34855}" type="datetime'ΓΝ Λ''ΑΣΙΘΙΟΥ-ΟΡΓΑΝΙΚΗ ΜΟΝΑΔΑ ΕΔΡΑΣ &quot;ΑΓΙΟΥ ΝΙΚΟΛΑΟ''Υ''&quot;'">
              <a:rPr lang="el-GR" altLang="en-US" sz="800" smtClean="0">
                <a:solidFill>
                  <a:schemeClr val="tx1"/>
                </a:solidFill>
              </a:rPr>
              <a:pPr/>
              <a:t>ΓΝ ΛΑΣΙΘΙΟΥ-ΟΡΓΑΝΙΚΗ ΜΟΝΑΔΑ ΕΔΡΑΣ "ΑΓΙΟΥ ΝΙΚΟΛΑΟΥ"</a:t>
            </a:fld>
            <a:endParaRPr lang="el-GR" sz="800">
              <a:solidFill>
                <a:schemeClr val="tx1"/>
              </a:solidFill>
            </a:endParaRPr>
          </a:p>
        </p:txBody>
      </p:sp>
      <p:sp>
        <p:nvSpPr>
          <p:cNvPr id="47" name="Rectangle 46">
            <a:extLst>
              <a:ext uri="{FF2B5EF4-FFF2-40B4-BE49-F238E27FC236}">
                <a16:creationId xmlns:a16="http://schemas.microsoft.com/office/drawing/2014/main" id="{11B264F0-8998-131D-6E4F-A7AE7DA843AC}"/>
              </a:ext>
            </a:extLst>
          </p:cNvPr>
          <p:cNvSpPr/>
          <p:nvPr>
            <p:custDataLst>
              <p:tags r:id="rId46"/>
            </p:custDataLst>
          </p:nvPr>
        </p:nvSpPr>
        <p:spPr bwMode="auto">
          <a:xfrm>
            <a:off x="4941888" y="4945063"/>
            <a:ext cx="677863"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34A0CD04-0E50-4DAD-992B-95264165C968}" type="datetime'Γ''''''''''''Ν  ''''Ρ''''''Ε''Θ''''''Υ''''Μ''Ν''''Ο''''Υ'''">
              <a:rPr lang="el-GR" altLang="en-US" sz="800" smtClean="0">
                <a:solidFill>
                  <a:schemeClr val="tx1"/>
                </a:solidFill>
              </a:rPr>
              <a:pPr/>
              <a:t>ΓΝ  ΡΕΘΥΜΝΟΥ</a:t>
            </a:fld>
            <a:endParaRPr lang="el-GR" sz="800">
              <a:solidFill>
                <a:schemeClr val="tx1"/>
              </a:solidFill>
            </a:endParaRPr>
          </a:p>
        </p:txBody>
      </p:sp>
      <p:sp>
        <p:nvSpPr>
          <p:cNvPr id="48" name="Rectangle 47">
            <a:extLst>
              <a:ext uri="{FF2B5EF4-FFF2-40B4-BE49-F238E27FC236}">
                <a16:creationId xmlns:a16="http://schemas.microsoft.com/office/drawing/2014/main" id="{38775F14-ED32-AF8F-B90C-D6A035E1F989}"/>
              </a:ext>
            </a:extLst>
          </p:cNvPr>
          <p:cNvSpPr/>
          <p:nvPr>
            <p:custDataLst>
              <p:tags r:id="rId47"/>
            </p:custDataLst>
          </p:nvPr>
        </p:nvSpPr>
        <p:spPr bwMode="auto">
          <a:xfrm>
            <a:off x="4941888" y="5118100"/>
            <a:ext cx="2854325"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963FE34-4BE5-4153-80CD-AD1E523CF0BC}" type="datetime'ΓΝ ΛΑΣ''ΙΘΙΟΥ''-Α''ΠΟΚΕΝΤΡΩΜΕΝΗ ΟΡΓΑΝΙΚΗ ΜΟΝΑΔΑ ΙΕ''ΡΑ''ΠΕΤΡΑ'">
              <a:rPr lang="el-GR" altLang="en-US" sz="800" smtClean="0">
                <a:solidFill>
                  <a:schemeClr val="tx1"/>
                </a:solidFill>
              </a:rPr>
              <a:pPr/>
              <a:t>ΓΝ ΛΑΣΙΘΙΟΥ-ΑΠΟΚΕΝΤΡΩΜΕΝΗ ΟΡΓΑΝΙΚΗ ΜΟΝΑΔΑ ΙΕΡΑΠΕΤΡΑ</a:t>
            </a:fld>
            <a:endParaRPr lang="el-GR" sz="800">
              <a:solidFill>
                <a:schemeClr val="tx1"/>
              </a:solidFill>
            </a:endParaRPr>
          </a:p>
        </p:txBody>
      </p:sp>
      <p:sp>
        <p:nvSpPr>
          <p:cNvPr id="49" name="Rectangle 48">
            <a:extLst>
              <a:ext uri="{FF2B5EF4-FFF2-40B4-BE49-F238E27FC236}">
                <a16:creationId xmlns:a16="http://schemas.microsoft.com/office/drawing/2014/main" id="{67F96AAF-5427-9AC3-4A83-BAE7C97733C4}"/>
              </a:ext>
            </a:extLst>
          </p:cNvPr>
          <p:cNvSpPr/>
          <p:nvPr>
            <p:custDataLst>
              <p:tags r:id="rId48"/>
            </p:custDataLst>
          </p:nvPr>
        </p:nvSpPr>
        <p:spPr bwMode="auto">
          <a:xfrm>
            <a:off x="8091488" y="4945063"/>
            <a:ext cx="2682875"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97ACB821-D687-4D86-9E55-7AA656D10DB6}" type="datetime'ΓΝ ΛΑΣΙΘΙΟΥ-ΑΠΟΚΕΝΤΡΩΜ''ΕΝΗ Ο''Ρ''ΓΑΝΙΚ''''Η ΜΟΝΑΔΑ'' ΣΗΤΕΙΑ'">
              <a:rPr lang="el-GR" altLang="en-US" sz="800" smtClean="0">
                <a:solidFill>
                  <a:schemeClr val="tx1"/>
                </a:solidFill>
              </a:rPr>
              <a:pPr/>
              <a:t>ΓΝ ΛΑΣΙΘΙΟΥ-ΑΠΟΚΕΝΤΡΩΜΕΝΗ ΟΡΓΑΝΙΚΗ ΜΟΝΑΔΑ ΣΗΤΕΙΑ</a:t>
            </a:fld>
            <a:endParaRPr lang="el-GR" sz="800">
              <a:solidFill>
                <a:schemeClr val="tx1"/>
              </a:solidFill>
            </a:endParaRPr>
          </a:p>
        </p:txBody>
      </p:sp>
      <p:sp>
        <p:nvSpPr>
          <p:cNvPr id="50" name="Rectangle 49">
            <a:extLst>
              <a:ext uri="{FF2B5EF4-FFF2-40B4-BE49-F238E27FC236}">
                <a16:creationId xmlns:a16="http://schemas.microsoft.com/office/drawing/2014/main" id="{2C13CEAF-D3FF-B830-CC3F-0C706A514D20}"/>
              </a:ext>
            </a:extLst>
          </p:cNvPr>
          <p:cNvSpPr/>
          <p:nvPr>
            <p:custDataLst>
              <p:tags r:id="rId49"/>
            </p:custDataLst>
          </p:nvPr>
        </p:nvSpPr>
        <p:spPr bwMode="auto">
          <a:xfrm>
            <a:off x="8091488" y="5118100"/>
            <a:ext cx="1625600" cy="122238"/>
          </a:xfrm>
          <a:prstGeom prst="rect">
            <a:avLst/>
          </a:prstGeom>
          <a:noFill/>
          <a:ln w="19050"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5B0EC059-D562-4C39-9115-45CF972FF1C0}" type="datetime'''ΓΝ-''''Κ.''''Υ.'' ΝΕ''ΑΠΟΛΕΩΣ &quot;ΔΙΑ''Λ''ΥΝ''''ΑΚΕΙΟ''&quot;'''">
              <a:rPr lang="el-GR" altLang="en-US" sz="800" smtClean="0">
                <a:solidFill>
                  <a:schemeClr val="tx1"/>
                </a:solidFill>
              </a:rPr>
              <a:pPr/>
              <a:t>ΓΝ-Κ.Υ. ΝΕΑΠΟΛΕΩΣ "ΔΙΑΛΥΝΑΚΕΙΟ"</a:t>
            </a:fld>
            <a:endParaRPr lang="el-GR" sz="800">
              <a:solidFill>
                <a:schemeClr val="tx1"/>
              </a:solidFill>
            </a:endParaRPr>
          </a:p>
        </p:txBody>
      </p:sp>
      <p:sp>
        <p:nvSpPr>
          <p:cNvPr id="251" name="TextBox 250">
            <a:extLst>
              <a:ext uri="{FF2B5EF4-FFF2-40B4-BE49-F238E27FC236}">
                <a16:creationId xmlns:a16="http://schemas.microsoft.com/office/drawing/2014/main" id="{E4E8347D-A75E-E2D7-88B3-E02054499BD1}"/>
              </a:ext>
            </a:extLst>
          </p:cNvPr>
          <p:cNvSpPr txBox="1"/>
          <p:nvPr/>
        </p:nvSpPr>
        <p:spPr>
          <a:xfrm>
            <a:off x="653630" y="1972922"/>
            <a:ext cx="10494272" cy="523220"/>
          </a:xfrm>
          <a:prstGeom prst="rect">
            <a:avLst/>
          </a:prstGeom>
          <a:noFill/>
        </p:spPr>
        <p:txBody>
          <a:bodyPr wrap="square">
            <a:spAutoFit/>
          </a:bodyPr>
          <a:lstStyle/>
          <a:p>
            <a:pPr algn="ctr"/>
            <a:r>
              <a:rPr lang="el-GR" sz="1400" dirty="0">
                <a:latin typeface="Georgia" panose="02040502050405020303" pitchFamily="18" charset="0"/>
                <a:ea typeface="Roboto" panose="02000000000000000000" pitchFamily="2" charset="0"/>
              </a:rPr>
              <a:t>Το  αναμενόμενο ποσό αποζημίωσης του συνόλου των  133.922 περιστατικών μετά την ολοκλήρωση των ελέγχων κατά </a:t>
            </a:r>
            <a:r>
              <a:rPr lang="en-US" sz="1400" dirty="0">
                <a:latin typeface="Georgia" panose="02040502050405020303" pitchFamily="18" charset="0"/>
                <a:ea typeface="Roboto" panose="02000000000000000000" pitchFamily="2" charset="0"/>
              </a:rPr>
              <a:t>DRG</a:t>
            </a:r>
            <a:r>
              <a:rPr lang="el-GR" sz="1400" dirty="0">
                <a:latin typeface="Georgia" panose="02040502050405020303" pitchFamily="18" charset="0"/>
                <a:ea typeface="Roboto" panose="02000000000000000000" pitchFamily="2" charset="0"/>
              </a:rPr>
              <a:t> διαμορφώθηκε στα ~144 εκατ. Ευρώ (€), μεταβαλλόμενο +2% σε σχέση με το αρχικό</a:t>
            </a:r>
            <a:r>
              <a:rPr lang="en-US" sz="1400" dirty="0">
                <a:latin typeface="Georgia" panose="02040502050405020303" pitchFamily="18" charset="0"/>
                <a:ea typeface="Roboto" panose="02000000000000000000" pitchFamily="2" charset="0"/>
              </a:rPr>
              <a:t> </a:t>
            </a:r>
            <a:r>
              <a:rPr lang="el-GR" sz="1400" dirty="0">
                <a:latin typeface="Georgia" panose="02040502050405020303" pitchFamily="18" charset="0"/>
                <a:ea typeface="Roboto" panose="02000000000000000000" pitchFamily="2" charset="0"/>
              </a:rPr>
              <a:t>αναμενόμενο ποσό ~141 εκατ. Ευρώ (€)   </a:t>
            </a:r>
          </a:p>
        </p:txBody>
      </p:sp>
    </p:spTree>
    <p:extLst>
      <p:ext uri="{BB962C8B-B14F-4D97-AF65-F5344CB8AC3E}">
        <p14:creationId xmlns:p14="http://schemas.microsoft.com/office/powerpoint/2010/main" val="324312690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9" name="TextBox 1">
            <a:extLst>
              <a:ext uri="{FF2B5EF4-FFF2-40B4-BE49-F238E27FC236}">
                <a16:creationId xmlns:a16="http://schemas.microsoft.com/office/drawing/2014/main" id="{0A97C20A-6F32-A851-FF62-EFFD18DF7D69}"/>
              </a:ext>
            </a:extLst>
          </p:cNvPr>
          <p:cNvSpPr txBox="1"/>
          <p:nvPr/>
        </p:nvSpPr>
        <p:spPr>
          <a:xfrm>
            <a:off x="653629" y="1182538"/>
            <a:ext cx="9720943" cy="400110"/>
          </a:xfrm>
          <a:prstGeom prst="rect">
            <a:avLst/>
          </a:prstGeom>
          <a:noFill/>
        </p:spPr>
        <p:txBody>
          <a:bodyPr wrap="square" rtlCol="0">
            <a:spAutoFit/>
          </a:bodyPr>
          <a:lstStyle/>
          <a:p>
            <a:pPr algn="ctr"/>
            <a:r>
              <a:rPr lang="el-GR" sz="2000" b="1" dirty="0">
                <a:solidFill>
                  <a:srgbClr val="640064"/>
                </a:solidFill>
              </a:rPr>
              <a:t>Δράσεις Δημοσιότητας &amp; Προβολής</a:t>
            </a:r>
          </a:p>
        </p:txBody>
      </p:sp>
      <p:pic>
        <p:nvPicPr>
          <p:cNvPr id="10" name="Εικόνα 9">
            <a:extLst>
              <a:ext uri="{FF2B5EF4-FFF2-40B4-BE49-F238E27FC236}">
                <a16:creationId xmlns:a16="http://schemas.microsoft.com/office/drawing/2014/main" id="{0C409F34-1DE7-2523-4642-9C4BC0DD4E8C}"/>
              </a:ext>
            </a:extLst>
          </p:cNvPr>
          <p:cNvPicPr>
            <a:picLocks noChangeAspect="1"/>
          </p:cNvPicPr>
          <p:nvPr/>
        </p:nvPicPr>
        <p:blipFill>
          <a:blip r:embed="rId7"/>
          <a:stretch>
            <a:fillRect/>
          </a:stretch>
        </p:blipFill>
        <p:spPr>
          <a:xfrm>
            <a:off x="1365529" y="3733206"/>
            <a:ext cx="2054941" cy="1541206"/>
          </a:xfrm>
          <a:prstGeom prst="rect">
            <a:avLst/>
          </a:prstGeom>
        </p:spPr>
      </p:pic>
      <p:pic>
        <p:nvPicPr>
          <p:cNvPr id="12" name="Εικόνα 11">
            <a:extLst>
              <a:ext uri="{FF2B5EF4-FFF2-40B4-BE49-F238E27FC236}">
                <a16:creationId xmlns:a16="http://schemas.microsoft.com/office/drawing/2014/main" id="{85112B9C-0E68-F5C5-B421-9DAE069EAE3B}"/>
              </a:ext>
            </a:extLst>
          </p:cNvPr>
          <p:cNvPicPr>
            <a:picLocks noChangeAspect="1"/>
          </p:cNvPicPr>
          <p:nvPr/>
        </p:nvPicPr>
        <p:blipFill>
          <a:blip r:embed="rId8"/>
          <a:stretch>
            <a:fillRect/>
          </a:stretch>
        </p:blipFill>
        <p:spPr>
          <a:xfrm>
            <a:off x="7324822" y="1747016"/>
            <a:ext cx="2128193" cy="1197109"/>
          </a:xfrm>
          <a:prstGeom prst="rect">
            <a:avLst/>
          </a:prstGeom>
        </p:spPr>
      </p:pic>
      <p:pic>
        <p:nvPicPr>
          <p:cNvPr id="20" name="Εικόνα 19">
            <a:extLst>
              <a:ext uri="{FF2B5EF4-FFF2-40B4-BE49-F238E27FC236}">
                <a16:creationId xmlns:a16="http://schemas.microsoft.com/office/drawing/2014/main" id="{D16DEF81-04DC-2E0B-7542-9085FFB37364}"/>
              </a:ext>
            </a:extLst>
          </p:cNvPr>
          <p:cNvPicPr>
            <a:picLocks noChangeAspect="1"/>
          </p:cNvPicPr>
          <p:nvPr/>
        </p:nvPicPr>
        <p:blipFill>
          <a:blip r:embed="rId9"/>
          <a:stretch>
            <a:fillRect/>
          </a:stretch>
        </p:blipFill>
        <p:spPr>
          <a:xfrm>
            <a:off x="6932033" y="4182997"/>
            <a:ext cx="2128194" cy="1197109"/>
          </a:xfrm>
          <a:prstGeom prst="rect">
            <a:avLst/>
          </a:prstGeom>
        </p:spPr>
      </p:pic>
      <p:pic>
        <p:nvPicPr>
          <p:cNvPr id="22" name="Εικόνα 21">
            <a:extLst>
              <a:ext uri="{FF2B5EF4-FFF2-40B4-BE49-F238E27FC236}">
                <a16:creationId xmlns:a16="http://schemas.microsoft.com/office/drawing/2014/main" id="{85D07DD9-7F32-B13E-2CB9-375E81C16534}"/>
              </a:ext>
            </a:extLst>
          </p:cNvPr>
          <p:cNvPicPr>
            <a:picLocks noChangeAspect="1"/>
          </p:cNvPicPr>
          <p:nvPr/>
        </p:nvPicPr>
        <p:blipFill>
          <a:blip r:embed="rId10"/>
          <a:stretch>
            <a:fillRect/>
          </a:stretch>
        </p:blipFill>
        <p:spPr>
          <a:xfrm>
            <a:off x="4066341" y="3547902"/>
            <a:ext cx="2335597" cy="1025384"/>
          </a:xfrm>
          <a:prstGeom prst="rect">
            <a:avLst/>
          </a:prstGeom>
        </p:spPr>
      </p:pic>
      <p:pic>
        <p:nvPicPr>
          <p:cNvPr id="23" name="Εικόνα 22">
            <a:extLst>
              <a:ext uri="{FF2B5EF4-FFF2-40B4-BE49-F238E27FC236}">
                <a16:creationId xmlns:a16="http://schemas.microsoft.com/office/drawing/2014/main" id="{C85C4ACD-93B0-7B0C-DCD8-77D9503E8FE8}"/>
              </a:ext>
            </a:extLst>
          </p:cNvPr>
          <p:cNvPicPr>
            <a:picLocks noChangeAspect="1"/>
          </p:cNvPicPr>
          <p:nvPr/>
        </p:nvPicPr>
        <p:blipFill>
          <a:blip r:embed="rId11"/>
          <a:stretch>
            <a:fillRect/>
          </a:stretch>
        </p:blipFill>
        <p:spPr>
          <a:xfrm>
            <a:off x="9762373" y="2037239"/>
            <a:ext cx="2128195" cy="934330"/>
          </a:xfrm>
          <a:prstGeom prst="rect">
            <a:avLst/>
          </a:prstGeom>
        </p:spPr>
      </p:pic>
      <p:pic>
        <p:nvPicPr>
          <p:cNvPr id="25" name="Εικόνα 24">
            <a:extLst>
              <a:ext uri="{FF2B5EF4-FFF2-40B4-BE49-F238E27FC236}">
                <a16:creationId xmlns:a16="http://schemas.microsoft.com/office/drawing/2014/main" id="{ABF5AB34-37FD-84D6-C241-802125CD119C}"/>
              </a:ext>
            </a:extLst>
          </p:cNvPr>
          <p:cNvPicPr>
            <a:picLocks noChangeAspect="1"/>
          </p:cNvPicPr>
          <p:nvPr/>
        </p:nvPicPr>
        <p:blipFill>
          <a:blip r:embed="rId12"/>
          <a:stretch>
            <a:fillRect/>
          </a:stretch>
        </p:blipFill>
        <p:spPr>
          <a:xfrm>
            <a:off x="7146777" y="3057147"/>
            <a:ext cx="2133488" cy="936653"/>
          </a:xfrm>
          <a:prstGeom prst="rect">
            <a:avLst/>
          </a:prstGeom>
        </p:spPr>
      </p:pic>
      <p:pic>
        <p:nvPicPr>
          <p:cNvPr id="27" name="Εικόνα 26">
            <a:extLst>
              <a:ext uri="{FF2B5EF4-FFF2-40B4-BE49-F238E27FC236}">
                <a16:creationId xmlns:a16="http://schemas.microsoft.com/office/drawing/2014/main" id="{CF51EF29-D2BF-A80A-3B50-70EF2BBE67E1}"/>
              </a:ext>
            </a:extLst>
          </p:cNvPr>
          <p:cNvPicPr>
            <a:picLocks noChangeAspect="1"/>
          </p:cNvPicPr>
          <p:nvPr/>
        </p:nvPicPr>
        <p:blipFill>
          <a:blip r:embed="rId13"/>
          <a:stretch>
            <a:fillRect/>
          </a:stretch>
        </p:blipFill>
        <p:spPr>
          <a:xfrm>
            <a:off x="9590322" y="5218738"/>
            <a:ext cx="1843114" cy="809172"/>
          </a:xfrm>
          <a:prstGeom prst="rect">
            <a:avLst/>
          </a:prstGeom>
        </p:spPr>
      </p:pic>
      <p:sp>
        <p:nvSpPr>
          <p:cNvPr id="28" name="TextBox 27">
            <a:extLst>
              <a:ext uri="{FF2B5EF4-FFF2-40B4-BE49-F238E27FC236}">
                <a16:creationId xmlns:a16="http://schemas.microsoft.com/office/drawing/2014/main" id="{2DBDE7D6-17E7-E3CD-76CB-221C140C73E3}"/>
              </a:ext>
            </a:extLst>
          </p:cNvPr>
          <p:cNvSpPr txBox="1"/>
          <p:nvPr/>
        </p:nvSpPr>
        <p:spPr>
          <a:xfrm>
            <a:off x="935460" y="1771148"/>
            <a:ext cx="5673211" cy="1754326"/>
          </a:xfrm>
          <a:prstGeom prst="rect">
            <a:avLst/>
          </a:prstGeom>
          <a:noFill/>
        </p:spPr>
        <p:txBody>
          <a:bodyPr wrap="square" rtlCol="0">
            <a:spAutoFit/>
          </a:bodyPr>
          <a:lstStyle/>
          <a:p>
            <a:r>
              <a:rPr lang="el-GR" dirty="0"/>
              <a:t>Πέντε (5) Διαδικτυακές &amp; Υβριδικές ημερίδες με συμμετέχοντες </a:t>
            </a:r>
            <a:r>
              <a:rPr lang="el-GR" sz="1800" dirty="0">
                <a:effectLst/>
                <a:latin typeface="Calibri" panose="020F0502020204030204" pitchFamily="34" charset="0"/>
                <a:ea typeface="Calibri" panose="020F0502020204030204" pitchFamily="34" charset="0"/>
                <a:cs typeface="Arial" panose="020B0604020202020204" pitchFamily="34" charset="0"/>
              </a:rPr>
              <a:t>στελέχη Υπουργείου Υγείας, Υγειονομικές Περιφέρειες (ΥΠΕ), Νοσοκομεία, ΕΟΠΠΥ σχετικά με τις δράσεις του  έργου, τις εφαρμογές της πλατφόρμας  </a:t>
            </a:r>
          </a:p>
          <a:p>
            <a:r>
              <a:rPr lang="el-GR" sz="1800" b="1" i="1" dirty="0">
                <a:effectLst/>
                <a:latin typeface="Calibri" panose="020F0502020204030204" pitchFamily="34" charset="0"/>
                <a:ea typeface="Calibri" panose="020F0502020204030204" pitchFamily="34" charset="0"/>
                <a:cs typeface="Arial" panose="020B0604020202020204" pitchFamily="34" charset="0"/>
              </a:rPr>
              <a:t>DRG </a:t>
            </a:r>
            <a:r>
              <a:rPr lang="el-GR" sz="1800" b="1" i="1" dirty="0" err="1">
                <a:effectLst/>
                <a:latin typeface="Calibri" panose="020F0502020204030204" pitchFamily="34" charset="0"/>
                <a:ea typeface="Calibri" panose="020F0502020204030204" pitchFamily="34" charset="0"/>
                <a:cs typeface="Arial" panose="020B0604020202020204" pitchFamily="34" charset="0"/>
              </a:rPr>
              <a:t>plat_FORM</a:t>
            </a:r>
            <a:r>
              <a:rPr lang="el-GR" sz="1800" b="1" i="1" dirty="0">
                <a:effectLst/>
                <a:latin typeface="Calibri" panose="020F0502020204030204" pitchFamily="34" charset="0"/>
                <a:ea typeface="Calibri" panose="020F0502020204030204" pitchFamily="34" charset="0"/>
                <a:cs typeface="Arial" panose="020B0604020202020204" pitchFamily="34" charset="0"/>
              </a:rPr>
              <a:t> HOSPITAL'S FUTURE </a:t>
            </a:r>
            <a:r>
              <a:rPr lang="el-GR" sz="1800" dirty="0">
                <a:effectLst/>
                <a:latin typeface="Calibri" panose="020F0502020204030204" pitchFamily="34" charset="0"/>
                <a:ea typeface="Calibri" panose="020F0502020204030204" pitchFamily="34" charset="0"/>
                <a:cs typeface="Arial" panose="020B0604020202020204" pitchFamily="34" charset="0"/>
              </a:rPr>
              <a:t>και τους τρόπους αξιοποίησης από τα νοσοκομεία</a:t>
            </a:r>
            <a:endParaRPr lang="el-GR" dirty="0"/>
          </a:p>
        </p:txBody>
      </p:sp>
      <p:pic>
        <p:nvPicPr>
          <p:cNvPr id="32" name="Εικόνα 31">
            <a:extLst>
              <a:ext uri="{FF2B5EF4-FFF2-40B4-BE49-F238E27FC236}">
                <a16:creationId xmlns:a16="http://schemas.microsoft.com/office/drawing/2014/main" id="{50304221-9152-CE4F-F832-5CADE860CC3C}"/>
              </a:ext>
            </a:extLst>
          </p:cNvPr>
          <p:cNvPicPr>
            <a:picLocks noChangeAspect="1"/>
          </p:cNvPicPr>
          <p:nvPr/>
        </p:nvPicPr>
        <p:blipFill>
          <a:blip r:embed="rId14"/>
          <a:stretch>
            <a:fillRect/>
          </a:stretch>
        </p:blipFill>
        <p:spPr>
          <a:xfrm>
            <a:off x="9555879" y="3309353"/>
            <a:ext cx="2541184" cy="1429416"/>
          </a:xfrm>
          <a:prstGeom prst="rect">
            <a:avLst/>
          </a:prstGeom>
        </p:spPr>
      </p:pic>
    </p:spTree>
    <p:extLst>
      <p:ext uri="{BB962C8B-B14F-4D97-AF65-F5344CB8AC3E}">
        <p14:creationId xmlns:p14="http://schemas.microsoft.com/office/powerpoint/2010/main" val="125835290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9" name="TextBox 1"/>
          <p:cNvSpPr txBox="1"/>
          <p:nvPr/>
        </p:nvSpPr>
        <p:spPr>
          <a:xfrm>
            <a:off x="1051076" y="1192427"/>
            <a:ext cx="9720943" cy="1200329"/>
          </a:xfrm>
          <a:prstGeom prst="rect">
            <a:avLst/>
          </a:prstGeom>
          <a:noFill/>
        </p:spPr>
        <p:txBody>
          <a:bodyPr wrap="square" rtlCol="0">
            <a:spAutoFit/>
          </a:bodyPr>
          <a:lstStyle/>
          <a:p>
            <a:pPr algn="ctr"/>
            <a:r>
              <a:rPr lang="el-GR" sz="2400" b="1" dirty="0">
                <a:solidFill>
                  <a:srgbClr val="640064"/>
                </a:solidFill>
              </a:rPr>
              <a:t>Επόμενα βήματα-Αξιοποίηση των αποτελεσμάτων του ελέγχου κλινικής κωδικοποίησης </a:t>
            </a:r>
            <a:r>
              <a:rPr lang="en-US" sz="2400" b="1" dirty="0">
                <a:solidFill>
                  <a:srgbClr val="640064"/>
                </a:solidFill>
              </a:rPr>
              <a:t>DRG </a:t>
            </a:r>
            <a:endParaRPr lang="el-GR" sz="2400" b="1" dirty="0">
              <a:solidFill>
                <a:srgbClr val="640064"/>
              </a:solidFill>
            </a:endParaRPr>
          </a:p>
          <a:p>
            <a:pPr algn="ctr"/>
            <a:r>
              <a:rPr lang="el-GR" sz="2400" b="1" dirty="0">
                <a:solidFill>
                  <a:srgbClr val="640064"/>
                </a:solidFill>
              </a:rPr>
              <a:t>  </a:t>
            </a: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6779942" y="200619"/>
            <a:ext cx="4200525" cy="614363"/>
          </a:xfrm>
          <a:prstGeom prst="rect">
            <a:avLst/>
          </a:prstGeom>
        </p:spPr>
      </p:pic>
      <p:sp>
        <p:nvSpPr>
          <p:cNvPr id="5" name="Ορθογώνιο 4"/>
          <p:cNvSpPr/>
          <p:nvPr/>
        </p:nvSpPr>
        <p:spPr>
          <a:xfrm>
            <a:off x="732288" y="2018866"/>
            <a:ext cx="10439400" cy="4001095"/>
          </a:xfrm>
          <a:prstGeom prst="rect">
            <a:avLst/>
          </a:prstGeom>
        </p:spPr>
        <p:txBody>
          <a:bodyPr wrap="square">
            <a:spAutoFit/>
          </a:bodyPr>
          <a:lstStyle/>
          <a:p>
            <a:pPr marL="342900" indent="-342900" algn="just">
              <a:buFont typeface="+mj-lt"/>
              <a:buAutoNum type="arabicPeriod"/>
            </a:pPr>
            <a:r>
              <a:rPr lang="el-GR" dirty="0"/>
              <a:t>Στάθμιση των κρίσιμων αποκλίσεων, αιτιολόγησή τους (π.χ. απουσία δευτερεύουσας διάγνωσης ή δευτερεύουσα διάγνωση χωρίς τεκμηρίωση κ.ά.), ανάδειξη της συχνότητάς τους και επισήμανση των επιπτώσεών τους στα DRG και στη πιθανή αποζημίωση των Νοσοκομείων. </a:t>
            </a:r>
          </a:p>
          <a:p>
            <a:pPr marL="342900" indent="-342900" algn="just">
              <a:buFont typeface="+mj-lt"/>
              <a:buAutoNum type="arabicPeriod"/>
            </a:pPr>
            <a:endParaRPr lang="el-GR" dirty="0"/>
          </a:p>
          <a:p>
            <a:pPr marL="342900" indent="-342900" algn="just">
              <a:buFont typeface="+mj-lt"/>
              <a:buAutoNum type="arabicPeriod"/>
            </a:pPr>
            <a:r>
              <a:rPr lang="el-GR" dirty="0"/>
              <a:t>Αξιοποίηση των ευρημάτων του ελέγχου, για  την βελτίωση των οδηγιών κωδικοποίησης, λαμβάνοντας υπόψη και τις απαιτήσεις των </a:t>
            </a:r>
            <a:r>
              <a:rPr lang="el-GR" dirty="0" err="1"/>
              <a:t>αποζημιωτών</a:t>
            </a:r>
            <a:r>
              <a:rPr lang="el-GR" dirty="0"/>
              <a:t>. </a:t>
            </a:r>
          </a:p>
          <a:p>
            <a:pPr marL="342900" indent="-342900" algn="just">
              <a:buFont typeface="+mj-lt"/>
              <a:buAutoNum type="arabicPeriod"/>
            </a:pPr>
            <a:endParaRPr lang="el-GR" dirty="0"/>
          </a:p>
          <a:p>
            <a:pPr marL="342900" indent="-342900" algn="just">
              <a:buFont typeface="+mj-lt"/>
              <a:buAutoNum type="arabicPeriod"/>
            </a:pPr>
            <a:r>
              <a:rPr lang="el-GR" dirty="0"/>
              <a:t>Εκτίμηση του δημοσιονομικού αντίκτυπου του ελέγχου.</a:t>
            </a:r>
          </a:p>
          <a:p>
            <a:pPr marL="342900" indent="-342900" algn="just">
              <a:buFont typeface="+mj-lt"/>
              <a:buAutoNum type="arabicPeriod"/>
            </a:pPr>
            <a:endParaRPr lang="el-GR" dirty="0"/>
          </a:p>
          <a:p>
            <a:pPr marL="342900" indent="-342900" algn="just">
              <a:buFont typeface="+mj-lt"/>
              <a:buAutoNum type="arabicPeriod"/>
            </a:pPr>
            <a:r>
              <a:rPr lang="el-GR" dirty="0"/>
              <a:t>Καθιέρωση της ανατροφοδότησης των κωδικοποιητών στα Νοσοκομεία και καθιέρωση μιας ανοικτής και τυποποιημένης διαδικασίας συζήτησης των περιστατικών όπου υπάρχει διαφορετική εκτίμηση.</a:t>
            </a:r>
          </a:p>
          <a:p>
            <a:pPr marL="457200" indent="-457200" algn="just">
              <a:buFont typeface="+mj-lt"/>
              <a:buAutoNum type="arabicPeriod"/>
            </a:pPr>
            <a:endParaRPr lang="el-GR" sz="2000" dirty="0"/>
          </a:p>
          <a:p>
            <a:pPr marL="342900" indent="-342900" algn="just">
              <a:buFont typeface="+mj-lt"/>
              <a:buAutoNum type="arabicPeriod"/>
            </a:pPr>
            <a:endParaRPr lang="el-GR" i="1" u="sng" dirty="0">
              <a:solidFill>
                <a:prstClr val="black"/>
              </a:solidFill>
            </a:endParaRPr>
          </a:p>
          <a:p>
            <a:pPr marL="342900" indent="-342900" algn="just">
              <a:buFont typeface="+mj-lt"/>
              <a:buAutoNum type="arabicPeriod"/>
            </a:pPr>
            <a:endParaRPr lang="el-GR" i="1" u="sng" dirty="0"/>
          </a:p>
        </p:txBody>
      </p:sp>
      <p:pic>
        <p:nvPicPr>
          <p:cNvPr id="6" name="Εικόνα 5">
            <a:extLst>
              <a:ext uri="{FF2B5EF4-FFF2-40B4-BE49-F238E27FC236}">
                <a16:creationId xmlns:a16="http://schemas.microsoft.com/office/drawing/2014/main" id="{52809747-92E0-FBB0-B87B-E8C3E70A98C0}"/>
              </a:ext>
            </a:extLst>
          </p:cNvPr>
          <p:cNvPicPr>
            <a:picLocks noChangeAspect="1"/>
          </p:cNvPicPr>
          <p:nvPr/>
        </p:nvPicPr>
        <p:blipFill>
          <a:blip r:embed="rId5"/>
          <a:stretch>
            <a:fillRect/>
          </a:stretch>
        </p:blipFill>
        <p:spPr>
          <a:xfrm>
            <a:off x="3886206" y="5665573"/>
            <a:ext cx="3212870" cy="951058"/>
          </a:xfrm>
          <a:prstGeom prst="rect">
            <a:avLst/>
          </a:prstGeom>
        </p:spPr>
      </p:pic>
    </p:spTree>
    <p:extLst>
      <p:ext uri="{BB962C8B-B14F-4D97-AF65-F5344CB8AC3E}">
        <p14:creationId xmlns:p14="http://schemas.microsoft.com/office/powerpoint/2010/main" val="388263427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6589" y="196073"/>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7819135" y="216821"/>
            <a:ext cx="4200525" cy="614363"/>
          </a:xfrm>
          <a:prstGeom prst="rect">
            <a:avLst/>
          </a:prstGeom>
        </p:spPr>
      </p:pic>
      <p:pic>
        <p:nvPicPr>
          <p:cNvPr id="5" name="Εικόνα 4"/>
          <p:cNvPicPr>
            <a:picLocks noChangeAspect="1"/>
          </p:cNvPicPr>
          <p:nvPr/>
        </p:nvPicPr>
        <p:blipFill>
          <a:blip r:embed="rId5"/>
          <a:stretch>
            <a:fillRect/>
          </a:stretch>
        </p:blipFill>
        <p:spPr>
          <a:xfrm>
            <a:off x="-106855" y="918275"/>
            <a:ext cx="11973582" cy="662530"/>
          </a:xfrm>
          <a:prstGeom prst="rect">
            <a:avLst/>
          </a:prstGeom>
        </p:spPr>
      </p:pic>
      <p:sp>
        <p:nvSpPr>
          <p:cNvPr id="6" name="TextBox 5"/>
          <p:cNvSpPr txBox="1"/>
          <p:nvPr/>
        </p:nvSpPr>
        <p:spPr>
          <a:xfrm>
            <a:off x="963561" y="1451262"/>
            <a:ext cx="9979742" cy="738664"/>
          </a:xfrm>
          <a:prstGeom prst="rect">
            <a:avLst/>
          </a:prstGeom>
          <a:noFill/>
        </p:spPr>
        <p:txBody>
          <a:bodyPr wrap="square" rtlCol="0">
            <a:spAutoFit/>
          </a:bodyPr>
          <a:lstStyle/>
          <a:p>
            <a:pPr algn="just"/>
            <a:r>
              <a:rPr lang="el-GR" sz="2400" b="1" dirty="0">
                <a:solidFill>
                  <a:srgbClr val="640064"/>
                </a:solidFill>
                <a:effectLst>
                  <a:outerShdw blurRad="38100" dist="38100" dir="2700000" algn="tl">
                    <a:srgbClr val="000000">
                      <a:alpha val="43137"/>
                    </a:srgbClr>
                  </a:outerShdw>
                </a:effectLst>
              </a:rPr>
              <a:t>1. </a:t>
            </a:r>
            <a:r>
              <a:rPr lang="el-GR" b="1" dirty="0">
                <a:solidFill>
                  <a:srgbClr val="640064"/>
                </a:solidFill>
                <a:effectLst>
                  <a:outerShdw blurRad="38100" dist="38100" dir="2700000" algn="tl">
                    <a:srgbClr val="000000">
                      <a:alpha val="43137"/>
                    </a:srgbClr>
                  </a:outerShdw>
                </a:effectLst>
              </a:rPr>
              <a:t>Εντατικοποίηση των ποιοτικών αναλύσεων με σκοπό την υποβοήθηση του Διοικητικού και Οργανωτικού έργου των Επιτελικών Αρχών του Υπουργείου Υγείας</a:t>
            </a:r>
            <a:endParaRPr lang="el-GR" sz="2400" b="1" dirty="0">
              <a:solidFill>
                <a:srgbClr val="640064"/>
              </a:solidFill>
              <a:effectLst>
                <a:outerShdw blurRad="38100" dist="38100" dir="2700000" algn="tl">
                  <a:srgbClr val="000000">
                    <a:alpha val="43137"/>
                  </a:srgbClr>
                </a:outerShdw>
              </a:effectLst>
            </a:endParaRPr>
          </a:p>
        </p:txBody>
      </p:sp>
      <p:pic>
        <p:nvPicPr>
          <p:cNvPr id="10" name="Εικόνα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352" y="2189926"/>
            <a:ext cx="8066634" cy="3441735"/>
          </a:xfrm>
          <a:prstGeom prst="rect">
            <a:avLst/>
          </a:prstGeom>
        </p:spPr>
      </p:pic>
      <p:pic>
        <p:nvPicPr>
          <p:cNvPr id="7" name="Εικόνα 6">
            <a:extLst>
              <a:ext uri="{FF2B5EF4-FFF2-40B4-BE49-F238E27FC236}">
                <a16:creationId xmlns:a16="http://schemas.microsoft.com/office/drawing/2014/main" id="{C9EB5082-3B6D-BE55-61CD-8CDA187B8884}"/>
              </a:ext>
            </a:extLst>
          </p:cNvPr>
          <p:cNvPicPr>
            <a:picLocks noChangeAspect="1"/>
          </p:cNvPicPr>
          <p:nvPr/>
        </p:nvPicPr>
        <p:blipFill>
          <a:blip r:embed="rId7"/>
          <a:stretch>
            <a:fillRect/>
          </a:stretch>
        </p:blipFill>
        <p:spPr>
          <a:xfrm>
            <a:off x="3639670" y="5778087"/>
            <a:ext cx="3213999" cy="950226"/>
          </a:xfrm>
          <a:prstGeom prst="rect">
            <a:avLst/>
          </a:prstGeom>
        </p:spPr>
      </p:pic>
    </p:spTree>
    <p:extLst>
      <p:ext uri="{BB962C8B-B14F-4D97-AF65-F5344CB8AC3E}">
        <p14:creationId xmlns:p14="http://schemas.microsoft.com/office/powerpoint/2010/main" val="10918491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6779942" y="200619"/>
            <a:ext cx="4200525" cy="614363"/>
          </a:xfrm>
          <a:prstGeom prst="rect">
            <a:avLst/>
          </a:prstGeom>
        </p:spPr>
      </p:pic>
      <p:sp>
        <p:nvSpPr>
          <p:cNvPr id="7" name="TextBox 6"/>
          <p:cNvSpPr txBox="1"/>
          <p:nvPr/>
        </p:nvSpPr>
        <p:spPr>
          <a:xfrm>
            <a:off x="732288" y="2091458"/>
            <a:ext cx="923249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2. Εμπλουτισμός της πλατφόρμας με αρκετά ακόμα δεδομένα και ο συνδυασμός της με άλλα εργαλεία επιχειρησιακής έρευνας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(π.χ. πλατφόρμα</a:t>
            </a:r>
            <a:r>
              <a:rPr kumimoji="0" lang="en-US"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a:t>
            </a:r>
            <a:r>
              <a:rPr kumimoji="0" lang="en-US" sz="2400" b="1" i="0" u="none" strike="noStrike" kern="1200" cap="none" spc="0" normalizeH="0" baseline="0" noProof="0" dirty="0" err="1">
                <a:ln>
                  <a:noFill/>
                </a:ln>
                <a:solidFill>
                  <a:srgbClr val="640064"/>
                </a:solidFill>
                <a:effectLst>
                  <a:outerShdw blurRad="38100" dist="38100" dir="2700000" algn="tl">
                    <a:srgbClr val="000000">
                      <a:alpha val="43137"/>
                    </a:srgbClr>
                  </a:outerShdw>
                </a:effectLst>
                <a:uLnTx/>
                <a:uFillTx/>
                <a:latin typeface="Calibri"/>
                <a:ea typeface="+mn-ea"/>
                <a:cs typeface="+mn-cs"/>
              </a:rPr>
              <a:t>Ko</a:t>
            </a:r>
            <a:r>
              <a:rPr kumimoji="0" lang="el-GR" sz="2400" b="1" i="0" u="none" strike="noStrike" kern="1200" cap="none" spc="0" normalizeH="0" baseline="0" noProof="0" dirty="0" err="1">
                <a:ln>
                  <a:noFill/>
                </a:ln>
                <a:solidFill>
                  <a:srgbClr val="640064"/>
                </a:solidFill>
                <a:effectLst>
                  <a:outerShdw blurRad="38100" dist="38100" dir="2700000" algn="tl">
                    <a:srgbClr val="000000">
                      <a:alpha val="43137"/>
                    </a:srgbClr>
                  </a:outerShdw>
                </a:effectLst>
                <a:uLnTx/>
                <a:uFillTx/>
                <a:latin typeface="Calibri"/>
                <a:ea typeface="+mn-ea"/>
                <a:cs typeface="+mn-cs"/>
              </a:rPr>
              <a:t>στολόγησης</a:t>
            </a:r>
            <a:r>
              <a:rPr kumimoji="0" lang="el-GR"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πλατφόρμα </a:t>
            </a:r>
            <a:r>
              <a:rPr kumimoji="0" lang="en-US" sz="2400" b="1" i="0" u="none" strike="noStrike" kern="1200" cap="none" spc="0" normalizeH="0" baseline="0" noProof="0" dirty="0" err="1">
                <a:ln>
                  <a:noFill/>
                </a:ln>
                <a:solidFill>
                  <a:srgbClr val="640064"/>
                </a:solidFill>
                <a:effectLst>
                  <a:outerShdw blurRad="38100" dist="38100" dir="2700000" algn="tl">
                    <a:srgbClr val="000000">
                      <a:alpha val="43137"/>
                    </a:srgbClr>
                  </a:outerShdw>
                </a:effectLst>
                <a:uLnTx/>
                <a:uFillTx/>
                <a:latin typeface="Calibri"/>
                <a:ea typeface="+mn-ea"/>
                <a:cs typeface="+mn-cs"/>
              </a:rPr>
              <a:t>Bussiness</a:t>
            </a:r>
            <a:r>
              <a:rPr kumimoji="0" lang="en-US"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a:t>
            </a:r>
            <a:r>
              <a:rPr kumimoji="0" lang="en-US" sz="2400" b="1" i="0" u="none" strike="noStrike" kern="1200" cap="none" spc="0" normalizeH="0" baseline="0" noProof="0" dirty="0" err="1">
                <a:ln>
                  <a:noFill/>
                </a:ln>
                <a:solidFill>
                  <a:srgbClr val="640064"/>
                </a:solidFill>
                <a:effectLst>
                  <a:outerShdw blurRad="38100" dist="38100" dir="2700000" algn="tl">
                    <a:srgbClr val="000000">
                      <a:alpha val="43137"/>
                    </a:srgbClr>
                  </a:outerShdw>
                </a:effectLst>
                <a:uLnTx/>
                <a:uFillTx/>
                <a:latin typeface="Calibri"/>
                <a:ea typeface="+mn-ea"/>
                <a:cs typeface="+mn-cs"/>
              </a:rPr>
              <a:t>Inteligence</a:t>
            </a:r>
            <a:r>
              <a:rPr kumimoji="0" lang="en-US"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a:t>
            </a:r>
            <a:r>
              <a:rPr kumimoji="0" lang="el-GR"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κ.ά.</a:t>
            </a:r>
            <a:r>
              <a:rPr kumimoji="0" lang="en-US"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a:t>
            </a:r>
            <a:r>
              <a:rPr kumimoji="0" lang="el-GR"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a:t>
            </a:r>
          </a:p>
        </p:txBody>
      </p:sp>
      <p:sp>
        <p:nvSpPr>
          <p:cNvPr id="8" name="TextBox 7"/>
          <p:cNvSpPr txBox="1"/>
          <p:nvPr/>
        </p:nvSpPr>
        <p:spPr>
          <a:xfrm>
            <a:off x="732288" y="3981712"/>
            <a:ext cx="963091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3. Συνεργασία και ανταλλαγή τεχνογνωσίας με τους κοινωνικούς εταίρους του ΚΕΤΕΚΝΥ ΑΕ (Υπουργείο Υγείας,</a:t>
            </a:r>
            <a:r>
              <a:rPr kumimoji="0" lang="el-GR" sz="2400" b="1" i="0" u="none" strike="noStrike" kern="1200" cap="none" spc="0" normalizeH="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a:t>
            </a:r>
            <a:r>
              <a:rPr lang="el-GR" sz="2400" b="1" noProof="0" dirty="0">
                <a:solidFill>
                  <a:srgbClr val="640064"/>
                </a:solidFill>
                <a:effectLst>
                  <a:outerShdw blurRad="38100" dist="38100" dir="2700000" algn="tl">
                    <a:srgbClr val="000000">
                      <a:alpha val="43137"/>
                    </a:srgbClr>
                  </a:outerShdw>
                </a:effectLst>
                <a:latin typeface="Calibri"/>
              </a:rPr>
              <a:t>Υγειονομικές Διοικήσεις, </a:t>
            </a:r>
            <a:r>
              <a:rPr kumimoji="0" lang="el-GR" sz="2400" b="1" i="0" u="none" strike="noStrike" kern="1200" cap="none" spc="0" normalizeH="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ΕΟΠΥΥ </a:t>
            </a:r>
            <a:r>
              <a:rPr kumimoji="0" lang="el-GR" sz="2400" b="1" i="0" u="none" strike="noStrike" kern="1200" cap="none" spc="0" normalizeH="0" noProof="0" dirty="0" err="1">
                <a:ln>
                  <a:noFill/>
                </a:ln>
                <a:solidFill>
                  <a:srgbClr val="640064"/>
                </a:solidFill>
                <a:effectLst>
                  <a:outerShdw blurRad="38100" dist="38100" dir="2700000" algn="tl">
                    <a:srgbClr val="000000">
                      <a:alpha val="43137"/>
                    </a:srgbClr>
                  </a:outerShdw>
                </a:effectLst>
                <a:uLnTx/>
                <a:uFillTx/>
                <a:latin typeface="Calibri"/>
                <a:ea typeface="+mn-ea"/>
                <a:cs typeface="+mn-cs"/>
              </a:rPr>
              <a:t>κλπ</a:t>
            </a:r>
            <a:r>
              <a:rPr kumimoji="0" lang="el-GR" sz="2400" b="1" i="0" u="none" strike="noStrike" kern="1200" cap="none" spc="0" normalizeH="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a:t>
            </a:r>
            <a:r>
              <a:rPr kumimoji="0" lang="el-GR" sz="2400" b="1" i="0" u="none" strike="noStrike" kern="1200" cap="none" spc="0" normalizeH="0" baseline="0" noProof="0" dirty="0">
                <a:ln>
                  <a:noFill/>
                </a:ln>
                <a:solidFill>
                  <a:srgbClr val="640064"/>
                </a:solidFill>
                <a:effectLst>
                  <a:outerShdw blurRad="38100" dist="38100" dir="2700000" algn="tl">
                    <a:srgbClr val="000000">
                      <a:alpha val="43137"/>
                    </a:srgbClr>
                  </a:outerShdw>
                </a:effectLst>
                <a:uLnTx/>
                <a:uFillTx/>
                <a:latin typeface="Calibri"/>
                <a:ea typeface="+mn-ea"/>
                <a:cs typeface="+mn-cs"/>
              </a:rPr>
              <a:t> </a:t>
            </a:r>
          </a:p>
        </p:txBody>
      </p:sp>
      <p:pic>
        <p:nvPicPr>
          <p:cNvPr id="5" name="Εικόνα 4">
            <a:extLst>
              <a:ext uri="{FF2B5EF4-FFF2-40B4-BE49-F238E27FC236}">
                <a16:creationId xmlns:a16="http://schemas.microsoft.com/office/drawing/2014/main" id="{B3D2631E-C4F0-261E-B618-8999CDF1CF97}"/>
              </a:ext>
            </a:extLst>
          </p:cNvPr>
          <p:cNvPicPr>
            <a:picLocks noChangeAspect="1"/>
          </p:cNvPicPr>
          <p:nvPr/>
        </p:nvPicPr>
        <p:blipFill>
          <a:blip r:embed="rId5"/>
          <a:stretch>
            <a:fillRect/>
          </a:stretch>
        </p:blipFill>
        <p:spPr>
          <a:xfrm>
            <a:off x="-106855" y="918275"/>
            <a:ext cx="11973582" cy="662530"/>
          </a:xfrm>
          <a:prstGeom prst="rect">
            <a:avLst/>
          </a:prstGeom>
        </p:spPr>
      </p:pic>
      <p:pic>
        <p:nvPicPr>
          <p:cNvPr id="6" name="Εικόνα 5">
            <a:extLst>
              <a:ext uri="{FF2B5EF4-FFF2-40B4-BE49-F238E27FC236}">
                <a16:creationId xmlns:a16="http://schemas.microsoft.com/office/drawing/2014/main" id="{BD9843A1-9E62-5C27-3B88-ADFA7DC72EB8}"/>
              </a:ext>
            </a:extLst>
          </p:cNvPr>
          <p:cNvPicPr>
            <a:picLocks noChangeAspect="1"/>
          </p:cNvPicPr>
          <p:nvPr/>
        </p:nvPicPr>
        <p:blipFill>
          <a:blip r:embed="rId6"/>
          <a:stretch>
            <a:fillRect/>
          </a:stretch>
        </p:blipFill>
        <p:spPr>
          <a:xfrm>
            <a:off x="3639670" y="5778087"/>
            <a:ext cx="3213999" cy="950226"/>
          </a:xfrm>
          <a:prstGeom prst="rect">
            <a:avLst/>
          </a:prstGeom>
        </p:spPr>
      </p:pic>
    </p:spTree>
    <p:extLst>
      <p:ext uri="{BB962C8B-B14F-4D97-AF65-F5344CB8AC3E}">
        <p14:creationId xmlns:p14="http://schemas.microsoft.com/office/powerpoint/2010/main" val="6340441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9" name="TextBox 1"/>
          <p:cNvSpPr txBox="1"/>
          <p:nvPr/>
        </p:nvSpPr>
        <p:spPr>
          <a:xfrm>
            <a:off x="246017" y="1190760"/>
            <a:ext cx="9720943" cy="400110"/>
          </a:xfrm>
          <a:prstGeom prst="rect">
            <a:avLst/>
          </a:prstGeom>
          <a:noFill/>
        </p:spPr>
        <p:txBody>
          <a:bodyPr wrap="square" rtlCol="0">
            <a:spAutoFit/>
          </a:bodyPr>
          <a:lstStyle/>
          <a:p>
            <a:pPr algn="ctr"/>
            <a:r>
              <a:rPr lang="el-GR" sz="2000" b="1" dirty="0">
                <a:solidFill>
                  <a:srgbClr val="640064"/>
                </a:solidFill>
              </a:rPr>
              <a:t>ΕΡΓΑ ΣΕ ΕΞΕΛΙΞΗ ΚΕΤΕΚΝΥ Α.Ε. </a:t>
            </a:r>
            <a:endParaRPr lang="el-GR" dirty="0">
              <a:solidFill>
                <a:srgbClr val="640064"/>
              </a:solidFill>
            </a:endParaRP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sp>
        <p:nvSpPr>
          <p:cNvPr id="16" name="TextBox 15">
            <a:extLst>
              <a:ext uri="{FF2B5EF4-FFF2-40B4-BE49-F238E27FC236}">
                <a16:creationId xmlns:a16="http://schemas.microsoft.com/office/drawing/2014/main" id="{A508C9E9-882C-C585-8F76-5C5D901959A8}"/>
              </a:ext>
            </a:extLst>
          </p:cNvPr>
          <p:cNvSpPr txBox="1"/>
          <p:nvPr/>
        </p:nvSpPr>
        <p:spPr>
          <a:xfrm>
            <a:off x="648499" y="1590870"/>
            <a:ext cx="10727424" cy="4185761"/>
          </a:xfrm>
          <a:prstGeom prst="rect">
            <a:avLst/>
          </a:prstGeom>
          <a:noFill/>
        </p:spPr>
        <p:txBody>
          <a:bodyPr wrap="square">
            <a:spAutoFit/>
          </a:bodyPr>
          <a:lstStyle/>
          <a:p>
            <a:pPr marL="285750" indent="-285750">
              <a:buFont typeface="Wingdings" panose="05000000000000000000" pitchFamily="2" charset="2"/>
              <a:buChar char="Ø"/>
            </a:pPr>
            <a:r>
              <a:rPr lang="el-GR" sz="1600" b="1" dirty="0">
                <a:solidFill>
                  <a:srgbClr val="990000"/>
                </a:solidFill>
              </a:rPr>
              <a:t>«Οργανωτικές μεταρρυθμίσεις στο σύστημα υγείας - Κέντρο Τεκμηρίωσης και Κοστολόγησης Νοσοκομειακών Υπηρεσιών (KETEKNY) – Ελληνικό Ινστιτούτο DRG» (Ταμείο Ανάκαμψης &amp; Ανθεκτικότητας</a:t>
            </a:r>
            <a:r>
              <a:rPr lang="en-US" sz="1600" b="1" dirty="0">
                <a:solidFill>
                  <a:srgbClr val="990000"/>
                </a:solidFill>
              </a:rPr>
              <a:t>- </a:t>
            </a:r>
            <a:r>
              <a:rPr lang="el-GR" sz="1600" b="1" dirty="0">
                <a:solidFill>
                  <a:srgbClr val="990000"/>
                </a:solidFill>
              </a:rPr>
              <a:t>σε εξέλιξη)</a:t>
            </a:r>
          </a:p>
          <a:p>
            <a:r>
              <a:rPr lang="el-GR" sz="1400" dirty="0"/>
              <a:t>Ανάπτυξη εφαρμογών </a:t>
            </a:r>
            <a:r>
              <a:rPr lang="el-GR" sz="1400" dirty="0" err="1"/>
              <a:t>διαλειτουργικότητας</a:t>
            </a:r>
            <a:r>
              <a:rPr lang="el-GR" sz="1400" dirty="0"/>
              <a:t> του Ελληνικού </a:t>
            </a:r>
            <a:r>
              <a:rPr lang="el-GR" sz="1400" dirty="0" err="1"/>
              <a:t>Συστηματος</a:t>
            </a:r>
            <a:r>
              <a:rPr lang="el-GR" sz="1400" dirty="0"/>
              <a:t> DRG με τα υφιστάμενα πληροφοριακά συστήματα των νοσοκομείων, εφαρμογών </a:t>
            </a:r>
            <a:r>
              <a:rPr lang="el-GR" sz="1400" dirty="0" err="1"/>
              <a:t>διαβεούλευσης</a:t>
            </a:r>
            <a:r>
              <a:rPr lang="el-GR" sz="1400" dirty="0"/>
              <a:t> &amp; συλλογής οικονομικών στοιχείων</a:t>
            </a:r>
          </a:p>
          <a:p>
            <a:r>
              <a:rPr lang="el-GR" sz="1400" dirty="0"/>
              <a:t>Εκπαίδευση και πιστοποίηση 4.240 επαγγελματιών στην Κλινική Κωδικοποίηση περιστατικών ανά DRG και τους Κανόνες Τιμολόγησης </a:t>
            </a:r>
            <a:endParaRPr lang="en-US" sz="1400" dirty="0"/>
          </a:p>
          <a:p>
            <a:endParaRPr lang="el-GR" sz="1400" b="1" dirty="0">
              <a:solidFill>
                <a:srgbClr val="990000"/>
              </a:solidFill>
            </a:endParaRPr>
          </a:p>
          <a:p>
            <a:pPr marL="285750" indent="-285750">
              <a:buFont typeface="Wingdings" panose="05000000000000000000" pitchFamily="2" charset="2"/>
              <a:buChar char="Ø"/>
            </a:pPr>
            <a:r>
              <a:rPr lang="el-GR" sz="1600" b="1" dirty="0">
                <a:solidFill>
                  <a:srgbClr val="990000"/>
                </a:solidFill>
              </a:rPr>
              <a:t>Συμμετοχή του ΚΕΤΕΚΝΥ στο έργο</a:t>
            </a:r>
            <a:r>
              <a:rPr lang="en-US" sz="1600" b="1" dirty="0">
                <a:solidFill>
                  <a:srgbClr val="990000"/>
                </a:solidFill>
              </a:rPr>
              <a:t>: </a:t>
            </a:r>
            <a:r>
              <a:rPr lang="pt-PT" sz="1600" b="1" dirty="0">
                <a:solidFill>
                  <a:srgbClr val="990000"/>
                </a:solidFill>
              </a:rPr>
              <a:t>XpanDH</a:t>
            </a:r>
            <a:r>
              <a:rPr lang="el-GR" sz="1600" b="1" dirty="0">
                <a:solidFill>
                  <a:srgbClr val="990000"/>
                </a:solidFill>
              </a:rPr>
              <a:t> (</a:t>
            </a:r>
            <a:r>
              <a:rPr lang="en-US" sz="1600" b="1" dirty="0">
                <a:solidFill>
                  <a:srgbClr val="990000"/>
                </a:solidFill>
              </a:rPr>
              <a:t>HORIZON 2020</a:t>
            </a:r>
            <a:r>
              <a:rPr lang="el-GR" sz="1600" b="1" dirty="0">
                <a:solidFill>
                  <a:srgbClr val="990000"/>
                </a:solidFill>
              </a:rPr>
              <a:t> – σε εξέλιξη</a:t>
            </a:r>
            <a:r>
              <a:rPr lang="en-US" sz="1600" b="1" dirty="0">
                <a:solidFill>
                  <a:srgbClr val="990000"/>
                </a:solidFill>
              </a:rPr>
              <a:t>)</a:t>
            </a:r>
          </a:p>
          <a:p>
            <a:r>
              <a:rPr lang="el-GR" sz="1400" dirty="0"/>
              <a:t>Ανάπτυξη &amp; Υιοθέτηση </a:t>
            </a:r>
            <a:r>
              <a:rPr lang="el-GR" sz="1400" dirty="0" err="1"/>
              <a:t>διαλειτουργικών</a:t>
            </a:r>
            <a:r>
              <a:rPr lang="el-GR" sz="1400" dirty="0"/>
              <a:t> ψηφιακών λύσεων σε υπηρεσίες υγείας μέσω Ευρωπαϊκών προτύπων ανταλλαγής Δεδομένων</a:t>
            </a:r>
            <a:endParaRPr lang="en-US" sz="1400" dirty="0"/>
          </a:p>
          <a:p>
            <a:endParaRPr lang="en-US" sz="1400" dirty="0"/>
          </a:p>
          <a:p>
            <a:pPr marL="285750" indent="-285750">
              <a:buFont typeface="Wingdings" panose="05000000000000000000" pitchFamily="2" charset="2"/>
              <a:buChar char="Ø"/>
            </a:pPr>
            <a:r>
              <a:rPr lang="el-GR" sz="1600" b="1" dirty="0">
                <a:solidFill>
                  <a:srgbClr val="990000"/>
                </a:solidFill>
              </a:rPr>
              <a:t>Συμμετοχή του ΚΕΤΕΚΝΥ στο έργο</a:t>
            </a:r>
            <a:r>
              <a:rPr lang="en-US" sz="1600" b="1" dirty="0">
                <a:solidFill>
                  <a:srgbClr val="990000"/>
                </a:solidFill>
              </a:rPr>
              <a:t> </a:t>
            </a:r>
            <a:r>
              <a:rPr lang="el-GR" sz="1600" b="1" dirty="0">
                <a:solidFill>
                  <a:srgbClr val="990000"/>
                </a:solidFill>
              </a:rPr>
              <a:t>«Ανάπτυξη Δικτύου των Ευρωπαϊκών Κόμβων Ψηφιακής Καινοτομίας - ΕΚΨΚ (European </a:t>
            </a:r>
            <a:r>
              <a:rPr lang="el-GR" sz="1600" b="1" dirty="0" err="1">
                <a:solidFill>
                  <a:srgbClr val="990000"/>
                </a:solidFill>
              </a:rPr>
              <a:t>Digital</a:t>
            </a:r>
            <a:r>
              <a:rPr lang="el-GR" sz="1600" b="1" dirty="0">
                <a:solidFill>
                  <a:srgbClr val="990000"/>
                </a:solidFill>
              </a:rPr>
              <a:t> </a:t>
            </a:r>
            <a:r>
              <a:rPr lang="el-GR" sz="1600" b="1" dirty="0" err="1">
                <a:solidFill>
                  <a:srgbClr val="990000"/>
                </a:solidFill>
              </a:rPr>
              <a:t>Innovation</a:t>
            </a:r>
            <a:r>
              <a:rPr lang="el-GR" sz="1600" b="1" dirty="0">
                <a:solidFill>
                  <a:srgbClr val="990000"/>
                </a:solidFill>
              </a:rPr>
              <a:t> </a:t>
            </a:r>
            <a:r>
              <a:rPr lang="el-GR" sz="1600" b="1" dirty="0" err="1">
                <a:solidFill>
                  <a:srgbClr val="990000"/>
                </a:solidFill>
              </a:rPr>
              <a:t>Hubs</a:t>
            </a:r>
            <a:r>
              <a:rPr lang="el-GR" sz="1600" b="1" dirty="0">
                <a:solidFill>
                  <a:srgbClr val="990000"/>
                </a:solidFill>
              </a:rPr>
              <a:t> - EDIHS) που έχουν λάβει Σφραγίδα Αριστείας από το Πρόγραμμα «Ψηφιακή Ευρώπη»- σε εξέλιξη</a:t>
            </a:r>
          </a:p>
          <a:p>
            <a:r>
              <a:rPr lang="el-GR" sz="1400" dirty="0"/>
              <a:t>Το Health </a:t>
            </a:r>
            <a:r>
              <a:rPr lang="el-GR" sz="1400" dirty="0" err="1"/>
              <a:t>Hub</a:t>
            </a:r>
            <a:r>
              <a:rPr lang="el-GR" sz="1400" dirty="0"/>
              <a:t> είναι ένα δίκτυο 24 φορέων (Δημόσιοι φορείς, Πανεπιστήμια, Ερευνητικά Ιδρύματα, </a:t>
            </a:r>
            <a:r>
              <a:rPr lang="el-GR" sz="1400" dirty="0" err="1"/>
              <a:t>Πάροχοι</a:t>
            </a:r>
            <a:r>
              <a:rPr lang="el-GR" sz="1400" dirty="0"/>
              <a:t> υγειονομικής περίθαλψης, Οργανισμοί υποστήριξης επιχειρήσεων) με σκοπό  την παροχή υπηρεσιών ψηφιακού μετασχηματισμού σε ΜΜΕ και Δημόσιους Οργανισμούς Υγείας και Φαρμάκων μέσω της χρήσης τεχνολογιών AI.</a:t>
            </a:r>
            <a:endParaRPr lang="el-GR" sz="1600" b="1" dirty="0">
              <a:solidFill>
                <a:srgbClr val="990000"/>
              </a:solidFill>
            </a:endParaRPr>
          </a:p>
        </p:txBody>
      </p:sp>
      <p:pic>
        <p:nvPicPr>
          <p:cNvPr id="5" name="Εικόνα 4">
            <a:extLst>
              <a:ext uri="{FF2B5EF4-FFF2-40B4-BE49-F238E27FC236}">
                <a16:creationId xmlns:a16="http://schemas.microsoft.com/office/drawing/2014/main" id="{3378610E-5D67-C396-3B5A-3DBD17D42342}"/>
              </a:ext>
            </a:extLst>
          </p:cNvPr>
          <p:cNvPicPr>
            <a:picLocks noChangeAspect="1"/>
          </p:cNvPicPr>
          <p:nvPr/>
        </p:nvPicPr>
        <p:blipFill>
          <a:blip r:embed="rId5"/>
          <a:stretch>
            <a:fillRect/>
          </a:stretch>
        </p:blipFill>
        <p:spPr>
          <a:xfrm>
            <a:off x="3886206" y="5776631"/>
            <a:ext cx="3212870" cy="951058"/>
          </a:xfrm>
          <a:prstGeom prst="rect">
            <a:avLst/>
          </a:prstGeom>
        </p:spPr>
      </p:pic>
    </p:spTree>
    <p:extLst>
      <p:ext uri="{BB962C8B-B14F-4D97-AF65-F5344CB8AC3E}">
        <p14:creationId xmlns:p14="http://schemas.microsoft.com/office/powerpoint/2010/main" val="360266115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9" name="TextBox 1"/>
          <p:cNvSpPr txBox="1"/>
          <p:nvPr/>
        </p:nvSpPr>
        <p:spPr>
          <a:xfrm>
            <a:off x="732288" y="1753511"/>
            <a:ext cx="9720943" cy="4638642"/>
          </a:xfrm>
          <a:prstGeom prst="rect">
            <a:avLst/>
          </a:prstGeom>
          <a:noFill/>
        </p:spPr>
        <p:txBody>
          <a:bodyPr wrap="square" rtlCol="0">
            <a:spAutoFit/>
          </a:bodyPr>
          <a:lstStyle/>
          <a:p>
            <a:pPr marL="285750" marR="73025" indent="-285750">
              <a:lnSpc>
                <a:spcPct val="107000"/>
              </a:lnSpc>
              <a:spcAft>
                <a:spcPts val="800"/>
              </a:spcAft>
              <a:buFont typeface="Wingdings" panose="05000000000000000000" pitchFamily="2" charset="2"/>
              <a:buChar char="Ø"/>
              <a:tabLst>
                <a:tab pos="208915" algn="l"/>
              </a:tabLst>
            </a:pPr>
            <a:r>
              <a:rPr lang="el-GR" dirty="0">
                <a:solidFill>
                  <a:srgbClr val="000000"/>
                </a:solidFill>
                <a:latin typeface="Calibri" panose="020F0502020204030204" pitchFamily="34" charset="0"/>
                <a:cs typeface="Calibri" panose="020F0502020204030204" pitchFamily="34" charset="0"/>
              </a:rPr>
              <a:t>Βασικό άξονα της διακυβέρνησης των νοσοκομείων του Εθνικού Συστήματος Υγείας αποτελεί η εφαρμογή ενός σύγχρονου συστήματος κατηγοριοποίησης και κοστολόγησης των παρεχόμενων υπηρεσιών των νοσοκομείων, το οποίο μπορεί να αποτυπώνει με λεπτομέρεια το παραγόμενο έργο και να συμβάλει στην παρακολούθηση των διαδικασιών, τον έλεγχο των χρεώσεων, και την αποδοτικότερη κατανομή των ήδη περιορισμένων διαθέσιμων πόρων</a:t>
            </a:r>
            <a:r>
              <a:rPr lang="en-US" dirty="0">
                <a:solidFill>
                  <a:srgbClr val="000000"/>
                </a:solidFill>
                <a:latin typeface="Calibri" panose="020F0502020204030204" pitchFamily="34" charset="0"/>
                <a:cs typeface="Calibri" panose="020F0502020204030204" pitchFamily="34" charset="0"/>
              </a:rPr>
              <a:t> </a:t>
            </a:r>
            <a:r>
              <a:rPr lang="el-GR" dirty="0">
                <a:solidFill>
                  <a:srgbClr val="000000"/>
                </a:solidFill>
                <a:latin typeface="Calibri" panose="020F0502020204030204" pitchFamily="34" charset="0"/>
                <a:cs typeface="Calibri" panose="020F0502020204030204" pitchFamily="34" charset="0"/>
              </a:rPr>
              <a:t>ανάλογα με τη δραστηριότητα (</a:t>
            </a:r>
            <a:r>
              <a:rPr lang="el-GR" dirty="0" err="1">
                <a:solidFill>
                  <a:srgbClr val="000000"/>
                </a:solidFill>
                <a:latin typeface="Calibri" panose="020F0502020204030204" pitchFamily="34" charset="0"/>
                <a:cs typeface="Calibri" panose="020F0502020204030204" pitchFamily="34" charset="0"/>
              </a:rPr>
              <a:t>activity</a:t>
            </a:r>
            <a:r>
              <a:rPr lang="el-GR" dirty="0">
                <a:solidFill>
                  <a:srgbClr val="000000"/>
                </a:solidFill>
                <a:latin typeface="Calibri" panose="020F0502020204030204" pitchFamily="34" charset="0"/>
                <a:cs typeface="Calibri" panose="020F0502020204030204" pitchFamily="34" charset="0"/>
              </a:rPr>
              <a:t> </a:t>
            </a:r>
            <a:r>
              <a:rPr lang="el-GR" dirty="0" err="1">
                <a:solidFill>
                  <a:srgbClr val="000000"/>
                </a:solidFill>
                <a:latin typeface="Calibri" panose="020F0502020204030204" pitchFamily="34" charset="0"/>
                <a:cs typeface="Calibri" panose="020F0502020204030204" pitchFamily="34" charset="0"/>
              </a:rPr>
              <a:t>based</a:t>
            </a:r>
            <a:r>
              <a:rPr lang="el-GR" dirty="0">
                <a:solidFill>
                  <a:srgbClr val="000000"/>
                </a:solidFill>
                <a:latin typeface="Calibri" panose="020F0502020204030204" pitchFamily="34" charset="0"/>
                <a:cs typeface="Calibri" panose="020F0502020204030204" pitchFamily="34" charset="0"/>
              </a:rPr>
              <a:t> </a:t>
            </a:r>
            <a:r>
              <a:rPr lang="el-GR" dirty="0" err="1">
                <a:solidFill>
                  <a:srgbClr val="000000"/>
                </a:solidFill>
                <a:latin typeface="Calibri" panose="020F0502020204030204" pitchFamily="34" charset="0"/>
                <a:cs typeface="Calibri" panose="020F0502020204030204" pitchFamily="34" charset="0"/>
              </a:rPr>
              <a:t>funding</a:t>
            </a:r>
            <a:r>
              <a:rPr lang="el-GR" dirty="0">
                <a:solidFill>
                  <a:srgbClr val="000000"/>
                </a:solidFill>
                <a:latin typeface="Calibri" panose="020F0502020204030204" pitchFamily="34" charset="0"/>
                <a:cs typeface="Calibri" panose="020F0502020204030204" pitchFamily="34" charset="0"/>
              </a:rPr>
              <a:t>)». </a:t>
            </a:r>
          </a:p>
          <a:p>
            <a:pPr marL="285750" marR="73025" indent="-285750">
              <a:lnSpc>
                <a:spcPct val="107000"/>
              </a:lnSpc>
              <a:spcAft>
                <a:spcPts val="800"/>
              </a:spcAft>
              <a:buFont typeface="Wingdings" panose="05000000000000000000" pitchFamily="2" charset="2"/>
              <a:buChar char="Ø"/>
              <a:tabLst>
                <a:tab pos="208915" algn="l"/>
              </a:tabLst>
            </a:pPr>
            <a:r>
              <a:rPr lang="el-GR" dirty="0">
                <a:solidFill>
                  <a:srgbClr val="000000"/>
                </a:solidFill>
                <a:latin typeface="Calibri" panose="020F0502020204030204" pitchFamily="34" charset="0"/>
                <a:cs typeface="Calibri" panose="020F0502020204030204" pitchFamily="34" charset="0"/>
              </a:rPr>
              <a:t>Το σύστημα DRG (</a:t>
            </a:r>
            <a:r>
              <a:rPr lang="el-GR" dirty="0" err="1">
                <a:solidFill>
                  <a:srgbClr val="000000"/>
                </a:solidFill>
                <a:latin typeface="Calibri" panose="020F0502020204030204" pitchFamily="34" charset="0"/>
                <a:cs typeface="Calibri" panose="020F0502020204030204" pitchFamily="34" charset="0"/>
              </a:rPr>
              <a:t>Diagnostic</a:t>
            </a:r>
            <a:r>
              <a:rPr lang="el-GR" dirty="0">
                <a:solidFill>
                  <a:srgbClr val="000000"/>
                </a:solidFill>
                <a:latin typeface="Calibri" panose="020F0502020204030204" pitchFamily="34" charset="0"/>
                <a:cs typeface="Calibri" panose="020F0502020204030204" pitchFamily="34" charset="0"/>
              </a:rPr>
              <a:t> </a:t>
            </a:r>
            <a:r>
              <a:rPr lang="el-GR" dirty="0" err="1">
                <a:solidFill>
                  <a:srgbClr val="000000"/>
                </a:solidFill>
                <a:latin typeface="Calibri" panose="020F0502020204030204" pitchFamily="34" charset="0"/>
                <a:cs typeface="Calibri" panose="020F0502020204030204" pitchFamily="34" charset="0"/>
              </a:rPr>
              <a:t>Related</a:t>
            </a:r>
            <a:r>
              <a:rPr lang="el-GR" dirty="0">
                <a:solidFill>
                  <a:srgbClr val="000000"/>
                </a:solidFill>
                <a:latin typeface="Calibri" panose="020F0502020204030204" pitchFamily="34" charset="0"/>
                <a:cs typeface="Calibri" panose="020F0502020204030204" pitchFamily="34" charset="0"/>
              </a:rPr>
              <a:t> </a:t>
            </a:r>
            <a:r>
              <a:rPr lang="el-GR" dirty="0" err="1">
                <a:solidFill>
                  <a:srgbClr val="000000"/>
                </a:solidFill>
                <a:latin typeface="Calibri" panose="020F0502020204030204" pitchFamily="34" charset="0"/>
                <a:cs typeface="Calibri" panose="020F0502020204030204" pitchFamily="34" charset="0"/>
              </a:rPr>
              <a:t>Group</a:t>
            </a:r>
            <a:r>
              <a:rPr lang="el-GR" dirty="0">
                <a:solidFill>
                  <a:srgbClr val="000000"/>
                </a:solidFill>
                <a:latin typeface="Calibri" panose="020F0502020204030204" pitchFamily="34" charset="0"/>
                <a:cs typeface="Calibri" panose="020F0502020204030204" pitchFamily="34" charset="0"/>
              </a:rPr>
              <a:t>) «Διαγνωστικά Ομοιογενείς Ομάδες», είναι ένα σύστημα κατάταξης των ασθενών σε ομάδες  βάσει δύο κριτηρίων: της ομοιότητας των κλινικών τους χαρακτηριστικών και διαγνώσεων αλλά και της ομοιότητας των απαιτούμενων πόρων για τη διαχείρισή τους. </a:t>
            </a:r>
          </a:p>
          <a:p>
            <a:pPr marL="285750" marR="73025" indent="-285750">
              <a:lnSpc>
                <a:spcPct val="107000"/>
              </a:lnSpc>
              <a:spcAft>
                <a:spcPts val="800"/>
              </a:spcAft>
              <a:buFont typeface="Wingdings" panose="05000000000000000000" pitchFamily="2" charset="2"/>
              <a:buChar char="Ø"/>
              <a:tabLst>
                <a:tab pos="208915" algn="l"/>
              </a:tabLst>
            </a:pPr>
            <a:r>
              <a:rPr lang="el-GR" dirty="0">
                <a:solidFill>
                  <a:srgbClr val="000000"/>
                </a:solidFill>
                <a:latin typeface="Calibri" panose="020F0502020204030204" pitchFamily="34" charset="0"/>
                <a:cs typeface="Calibri" panose="020F0502020204030204" pitchFamily="34" charset="0"/>
              </a:rPr>
              <a:t>Σκοπεύει στην δικαιότερη διαχείριση των διατιθέμενων πόρων μέσω της ακριβούς και τεκμηριωμένης αποτίμησης των νοσοκομειακών εκροών και της ορθολογικότερης κάλυψης της νοσοκομειακής δαπάνης. </a:t>
            </a:r>
          </a:p>
          <a:p>
            <a:pPr marR="73025">
              <a:lnSpc>
                <a:spcPct val="107000"/>
              </a:lnSpc>
              <a:spcAft>
                <a:spcPts val="800"/>
              </a:spcAft>
              <a:tabLst>
                <a:tab pos="208915" algn="l"/>
              </a:tabLst>
            </a:pPr>
            <a:endParaRPr lang="el-GR" dirty="0">
              <a:solidFill>
                <a:srgbClr val="000000"/>
              </a:solidFill>
              <a:latin typeface="Calibri" panose="020F0502020204030204" pitchFamily="34" charset="0"/>
              <a:cs typeface="Calibri" panose="020F0502020204030204" pitchFamily="34" charset="0"/>
            </a:endParaRP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12" name="TextBox 1">
            <a:extLst>
              <a:ext uri="{FF2B5EF4-FFF2-40B4-BE49-F238E27FC236}">
                <a16:creationId xmlns:a16="http://schemas.microsoft.com/office/drawing/2014/main" id="{2B39DE08-1E3A-F692-EA27-D52FDC6F288D}"/>
              </a:ext>
            </a:extLst>
          </p:cNvPr>
          <p:cNvSpPr txBox="1"/>
          <p:nvPr/>
        </p:nvSpPr>
        <p:spPr>
          <a:xfrm>
            <a:off x="447946" y="1239365"/>
            <a:ext cx="9720943" cy="400110"/>
          </a:xfrm>
          <a:prstGeom prst="rect">
            <a:avLst/>
          </a:prstGeom>
          <a:noFill/>
        </p:spPr>
        <p:txBody>
          <a:bodyPr wrap="square" rtlCol="0">
            <a:spAutoFit/>
          </a:bodyPr>
          <a:lstStyle/>
          <a:p>
            <a:pPr algn="ctr"/>
            <a:r>
              <a:rPr lang="el-GR" sz="2000" b="1" dirty="0">
                <a:solidFill>
                  <a:srgbClr val="640064"/>
                </a:solidFill>
              </a:rPr>
              <a:t>Εφαρμογή συστήματος DRG στην Ελλάδα &amp; Ρόλος του ΚΕΤΕΚΝΥ Α.Ε.</a:t>
            </a:r>
          </a:p>
        </p:txBody>
      </p:sp>
    </p:spTree>
    <p:extLst>
      <p:ext uri="{BB962C8B-B14F-4D97-AF65-F5344CB8AC3E}">
        <p14:creationId xmlns:p14="http://schemas.microsoft.com/office/powerpoint/2010/main" val="54050022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9" name="TextBox 1"/>
          <p:cNvSpPr txBox="1"/>
          <p:nvPr/>
        </p:nvSpPr>
        <p:spPr>
          <a:xfrm>
            <a:off x="732288" y="1218315"/>
            <a:ext cx="9720943" cy="400110"/>
          </a:xfrm>
          <a:prstGeom prst="rect">
            <a:avLst/>
          </a:prstGeom>
          <a:noFill/>
        </p:spPr>
        <p:txBody>
          <a:bodyPr wrap="square" rtlCol="0">
            <a:spAutoFit/>
          </a:bodyPr>
          <a:lstStyle/>
          <a:p>
            <a:pPr algn="ctr"/>
            <a:r>
              <a:rPr lang="el-GR" sz="2000" b="1" dirty="0">
                <a:solidFill>
                  <a:srgbClr val="640064"/>
                </a:solidFill>
              </a:rPr>
              <a:t>Στρατηγικός Σχεδιασμός Έργων ΚΕΤΕΚΝΥ Α.Ε. </a:t>
            </a:r>
            <a:endParaRPr lang="el-GR" dirty="0">
              <a:solidFill>
                <a:srgbClr val="640064"/>
              </a:solidFill>
            </a:endParaRP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sp>
        <p:nvSpPr>
          <p:cNvPr id="10" name="TextBox 9">
            <a:extLst>
              <a:ext uri="{FF2B5EF4-FFF2-40B4-BE49-F238E27FC236}">
                <a16:creationId xmlns:a16="http://schemas.microsoft.com/office/drawing/2014/main" id="{96853F0C-A498-519D-EF44-C2D640CAE9A8}"/>
              </a:ext>
            </a:extLst>
          </p:cNvPr>
          <p:cNvSpPr txBox="1"/>
          <p:nvPr/>
        </p:nvSpPr>
        <p:spPr>
          <a:xfrm>
            <a:off x="967676" y="1849491"/>
            <a:ext cx="10074408" cy="4308872"/>
          </a:xfrm>
          <a:prstGeom prst="rect">
            <a:avLst/>
          </a:prstGeom>
          <a:noFill/>
        </p:spPr>
        <p:txBody>
          <a:bodyPr wrap="square">
            <a:spAutoFit/>
          </a:bodyPr>
          <a:lstStyle/>
          <a:p>
            <a:pPr marL="285750" indent="-285750">
              <a:buFont typeface="Wingdings" panose="05000000000000000000" pitchFamily="2" charset="2"/>
              <a:buChar char="Ø"/>
            </a:pPr>
            <a:r>
              <a:rPr lang="el-GR" sz="1600" b="1" dirty="0">
                <a:solidFill>
                  <a:srgbClr val="990000"/>
                </a:solidFill>
              </a:rPr>
              <a:t>Ανάπτυξη εργαλείων ανάλυσης δεδομένων μέσω εφαρμογών Τεχνητής Νοημοσύνης (AI για τη δημιουργία μεγαλύτερης αξίας από τα υπάρχοντα δεδομένα υγείας </a:t>
            </a:r>
          </a:p>
          <a:p>
            <a:r>
              <a:rPr lang="el-GR" sz="1600" dirty="0"/>
              <a:t>Έρευνα &amp; ανάπτυξη βελτιωμένων μεθοδολογιών για τη σύγκριση και την ανάλυση ροών δεδομένων που δημιουργούνται από βάσεις δεδομένων DRG. Ανάλυση δεδομένων για τη χάραξη πολιτικής και τον προγραμματισμό των υπηρεσιών υγειονομικής περίθαλψης </a:t>
            </a:r>
          </a:p>
          <a:p>
            <a:pPr marL="285750" indent="-285750">
              <a:buFont typeface="Wingdings" panose="05000000000000000000" pitchFamily="2" charset="2"/>
              <a:buChar char="Ø"/>
            </a:pPr>
            <a:endParaRPr lang="el-GR" sz="1600" dirty="0"/>
          </a:p>
          <a:p>
            <a:pPr marL="285750" indent="-285750">
              <a:buFont typeface="Wingdings" panose="05000000000000000000" pitchFamily="2" charset="2"/>
              <a:buChar char="Ø"/>
            </a:pPr>
            <a:r>
              <a:rPr lang="el-GR" sz="1600" b="1" dirty="0">
                <a:solidFill>
                  <a:srgbClr val="990000"/>
                </a:solidFill>
              </a:rPr>
              <a:t>«Δημιουργία συστήματος αποτύπωσης &amp; </a:t>
            </a:r>
            <a:r>
              <a:rPr lang="el-GR" sz="1600" b="1" dirty="0">
                <a:solidFill>
                  <a:srgbClr val="990000"/>
                </a:solidFill>
                <a:latin typeface="Calibri" panose="020F0502020204030204" pitchFamily="34" charset="0"/>
                <a:cs typeface="Calibri" panose="020F0502020204030204" pitchFamily="34" charset="0"/>
              </a:rPr>
              <a:t>παρακολούθησης</a:t>
            </a:r>
            <a:r>
              <a:rPr lang="el-GR" sz="1600" b="1" dirty="0">
                <a:solidFill>
                  <a:srgbClr val="990000"/>
                </a:solidFill>
              </a:rPr>
              <a:t> νοσηλειών για την ψυχική υγεία &amp; την ιατρική αποκατάσταση»</a:t>
            </a:r>
          </a:p>
          <a:p>
            <a:r>
              <a:rPr lang="el-GR" sz="1600" dirty="0"/>
              <a:t>Διερεύνηση &amp; υιοθέτηση συστημάτων αποτύπωσης &amp; παρακολούθησης νοσηλειών που θα έχει εφαρμογή σε υπηρεσίες ιατρικής αποκατάστασης και ψυχικής υγείας.  με σκοπό την βελτίωση της ποιότητας και της αποτελεσματικότητας</a:t>
            </a:r>
          </a:p>
          <a:p>
            <a:pPr marL="285750" indent="-285750">
              <a:buFont typeface="Wingdings" panose="05000000000000000000" pitchFamily="2" charset="2"/>
              <a:buChar char="Ø"/>
            </a:pPr>
            <a:endParaRPr lang="el-GR" sz="1600" dirty="0"/>
          </a:p>
          <a:p>
            <a:pPr marL="285750" indent="-285750">
              <a:buFont typeface="Wingdings" panose="05000000000000000000" pitchFamily="2" charset="2"/>
              <a:buChar char="Ø"/>
            </a:pPr>
            <a:r>
              <a:rPr lang="el-GR" sz="1600" b="1" dirty="0">
                <a:solidFill>
                  <a:srgbClr val="990000"/>
                </a:solidFill>
              </a:rPr>
              <a:t>«Ολοκληρωμένο Σύστημα Κοστολόγησης στην Πρωτοβάθμια Φροντίδα Υγείας» </a:t>
            </a:r>
          </a:p>
          <a:p>
            <a:r>
              <a:rPr lang="el-GR" sz="1600" dirty="0"/>
              <a:t>Δημιουργία ολοκληρωμένου συστήματος κοστολόγησης στην Πρωτοβάθμια Φροντίδα Υγείας με σκοπό τη μέτρηση της αποδοτικότητας των εμπλεκόμενων φορέων (Κέντρα Υγείας, ΤΟΜΥ, ΠΠΙ). </a:t>
            </a:r>
          </a:p>
          <a:p>
            <a:endParaRPr lang="el-GR" sz="1600" dirty="0"/>
          </a:p>
          <a:p>
            <a:endParaRPr lang="el-GR" dirty="0"/>
          </a:p>
        </p:txBody>
      </p:sp>
      <p:pic>
        <p:nvPicPr>
          <p:cNvPr id="5" name="Εικόνα 4">
            <a:extLst>
              <a:ext uri="{FF2B5EF4-FFF2-40B4-BE49-F238E27FC236}">
                <a16:creationId xmlns:a16="http://schemas.microsoft.com/office/drawing/2014/main" id="{909A405C-1E24-F824-C352-BFEC42F88D40}"/>
              </a:ext>
            </a:extLst>
          </p:cNvPr>
          <p:cNvPicPr>
            <a:picLocks noChangeAspect="1"/>
          </p:cNvPicPr>
          <p:nvPr/>
        </p:nvPicPr>
        <p:blipFill>
          <a:blip r:embed="rId5"/>
          <a:stretch>
            <a:fillRect/>
          </a:stretch>
        </p:blipFill>
        <p:spPr>
          <a:xfrm>
            <a:off x="3639670" y="5778087"/>
            <a:ext cx="3213999" cy="950226"/>
          </a:xfrm>
          <a:prstGeom prst="rect">
            <a:avLst/>
          </a:prstGeom>
        </p:spPr>
      </p:pic>
    </p:spTree>
    <p:extLst>
      <p:ext uri="{BB962C8B-B14F-4D97-AF65-F5344CB8AC3E}">
        <p14:creationId xmlns:p14="http://schemas.microsoft.com/office/powerpoint/2010/main" val="145555882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11" name="TextBox 10">
            <a:extLst>
              <a:ext uri="{FF2B5EF4-FFF2-40B4-BE49-F238E27FC236}">
                <a16:creationId xmlns:a16="http://schemas.microsoft.com/office/drawing/2014/main" id="{3620FAB3-03AF-D1CC-4906-E408C96486EC}"/>
              </a:ext>
            </a:extLst>
          </p:cNvPr>
          <p:cNvSpPr txBox="1"/>
          <p:nvPr/>
        </p:nvSpPr>
        <p:spPr>
          <a:xfrm>
            <a:off x="1245870" y="1427823"/>
            <a:ext cx="7978140" cy="1015663"/>
          </a:xfrm>
          <a:prstGeom prst="rect">
            <a:avLst/>
          </a:prstGeom>
          <a:noFill/>
        </p:spPr>
        <p:txBody>
          <a:bodyPr wrap="square">
            <a:spAutoFit/>
          </a:bodyPr>
          <a:lstStyle/>
          <a:p>
            <a:pPr algn="ctr">
              <a:spcAft>
                <a:spcPts val="1800"/>
              </a:spcAft>
            </a:pPr>
            <a:r>
              <a:rPr lang="el-GR" sz="2000" b="1" dirty="0">
                <a:solidFill>
                  <a:srgbClr val="640064"/>
                </a:solidFill>
              </a:rPr>
              <a:t>Σας περιμένουμε στο Τελικό Συνέδριο παρουσίασης των Αποτελεσμάτων του Έργου ‘’DRG: Σχεδιάζοντας το Μέλλον των Ελληνικών Νοσοκομείων’’</a:t>
            </a:r>
          </a:p>
        </p:txBody>
      </p:sp>
      <p:pic>
        <p:nvPicPr>
          <p:cNvPr id="6" name="Εικόνα 5">
            <a:extLst>
              <a:ext uri="{FF2B5EF4-FFF2-40B4-BE49-F238E27FC236}">
                <a16:creationId xmlns:a16="http://schemas.microsoft.com/office/drawing/2014/main" id="{6E5CCE70-9F72-815B-AA45-09A9316999EF}"/>
              </a:ext>
            </a:extLst>
          </p:cNvPr>
          <p:cNvPicPr>
            <a:picLocks noChangeAspect="1"/>
          </p:cNvPicPr>
          <p:nvPr/>
        </p:nvPicPr>
        <p:blipFill rotWithShape="1">
          <a:blip r:embed="rId7"/>
          <a:srcRect b="26544"/>
          <a:stretch/>
        </p:blipFill>
        <p:spPr>
          <a:xfrm>
            <a:off x="1105319" y="2657864"/>
            <a:ext cx="6042198" cy="1948535"/>
          </a:xfrm>
          <a:prstGeom prst="rect">
            <a:avLst/>
          </a:prstGeom>
        </p:spPr>
      </p:pic>
      <p:sp>
        <p:nvSpPr>
          <p:cNvPr id="9" name="TextBox 8">
            <a:extLst>
              <a:ext uri="{FF2B5EF4-FFF2-40B4-BE49-F238E27FC236}">
                <a16:creationId xmlns:a16="http://schemas.microsoft.com/office/drawing/2014/main" id="{85D68663-9F72-06EE-BA47-3D2590D2700A}"/>
              </a:ext>
            </a:extLst>
          </p:cNvPr>
          <p:cNvSpPr txBox="1"/>
          <p:nvPr/>
        </p:nvSpPr>
        <p:spPr>
          <a:xfrm>
            <a:off x="7720120" y="2575074"/>
            <a:ext cx="2730166" cy="2031325"/>
          </a:xfrm>
          <a:prstGeom prst="rect">
            <a:avLst/>
          </a:prstGeom>
          <a:noFill/>
        </p:spPr>
        <p:txBody>
          <a:bodyPr wrap="square" rtlCol="0">
            <a:spAutoFit/>
          </a:bodyPr>
          <a:lstStyle/>
          <a:p>
            <a:pPr algn="ctr"/>
            <a:r>
              <a:rPr lang="el-GR" dirty="0"/>
              <a:t>Παρασκευή 15 Δεκεμβρίου, 10:00 - 17:00,</a:t>
            </a:r>
          </a:p>
          <a:p>
            <a:pPr algn="ctr"/>
            <a:r>
              <a:rPr lang="el-GR" dirty="0"/>
              <a:t>αίθουσα ΓΕΩΡΓΙΟΥ ΚΑΡΑΝΤΖΑ της ΕΣΗΕΑ (Ακαδημίας 20, 1ος όροφος)</a:t>
            </a:r>
          </a:p>
        </p:txBody>
      </p:sp>
    </p:spTree>
    <p:extLst>
      <p:ext uri="{BB962C8B-B14F-4D97-AF65-F5344CB8AC3E}">
        <p14:creationId xmlns:p14="http://schemas.microsoft.com/office/powerpoint/2010/main" val="203844610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8"/>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967DCB-7274-E7B4-0FF2-40B7FF49D84A}"/>
              </a:ext>
            </a:extLst>
          </p:cNvPr>
          <p:cNvSpPr txBox="1">
            <a:spLocks/>
          </p:cNvSpPr>
          <p:nvPr/>
        </p:nvSpPr>
        <p:spPr>
          <a:xfrm>
            <a:off x="3372229" y="3429000"/>
            <a:ext cx="5106825" cy="316800"/>
          </a:xfrm>
          <a:prstGeom prst="rect">
            <a:avLst/>
          </a:prstGeom>
          <a:solidFill>
            <a:sysClr val="windowText" lastClr="000000">
              <a:lumMod val="75000"/>
              <a:lumOff val="25000"/>
            </a:sysClr>
          </a:solidFill>
        </p:spPr>
        <p:txBody>
          <a:bodyPr vert="horz" lIns="0" tIns="0" rIns="7200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bg1"/>
                </a:solidFill>
                <a:latin typeface="Calibri" panose="020F0502020204030204" pitchFamily="34" charset="0"/>
                <a:ea typeface="+mn-ea"/>
                <a:cs typeface="Calibri" panose="020F0502020204030204" pitchFamily="34" charset="0"/>
              </a:defRPr>
            </a:lvl1pPr>
            <a:lvl2pPr marL="266700"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429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8096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0763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a:t>Παντελής Μεσσαρόπουλος</a:t>
            </a:r>
            <a:endParaRPr lang="en-ZA" sz="2400" dirty="0"/>
          </a:p>
        </p:txBody>
      </p:sp>
      <p:pic>
        <p:nvPicPr>
          <p:cNvPr id="5" name="Graphic 7" descr="User">
            <a:extLst>
              <a:ext uri="{FF2B5EF4-FFF2-40B4-BE49-F238E27FC236}">
                <a16:creationId xmlns:a16="http://schemas.microsoft.com/office/drawing/2014/main" id="{DB358700-F756-26A1-24EA-0CF95ECAC4E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96007" y="3477950"/>
            <a:ext cx="218900" cy="218900"/>
          </a:xfrm>
          <a:prstGeom prst="rect">
            <a:avLst/>
          </a:prstGeom>
        </p:spPr>
      </p:pic>
      <p:sp>
        <p:nvSpPr>
          <p:cNvPr id="6" name="Text Placeholder 4">
            <a:extLst>
              <a:ext uri="{FF2B5EF4-FFF2-40B4-BE49-F238E27FC236}">
                <a16:creationId xmlns:a16="http://schemas.microsoft.com/office/drawing/2014/main" id="{2B2E3895-95AD-E048-445E-8E6EBA9295BE}"/>
              </a:ext>
            </a:extLst>
          </p:cNvPr>
          <p:cNvSpPr txBox="1">
            <a:spLocks/>
          </p:cNvSpPr>
          <p:nvPr/>
        </p:nvSpPr>
        <p:spPr>
          <a:xfrm>
            <a:off x="3372229" y="3778017"/>
            <a:ext cx="5106825" cy="316800"/>
          </a:xfrm>
          <a:prstGeom prst="rect">
            <a:avLst/>
          </a:prstGeom>
          <a:solidFill>
            <a:sysClr val="windowText" lastClr="000000">
              <a:lumMod val="75000"/>
              <a:lumOff val="25000"/>
            </a:sysClr>
          </a:solidFill>
        </p:spPr>
        <p:txBody>
          <a:bodyPr vert="horz" lIns="0" tIns="0" rIns="7200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bg1"/>
                </a:solidFill>
                <a:latin typeface="Calibri" panose="020F0502020204030204" pitchFamily="34" charset="0"/>
                <a:ea typeface="+mn-ea"/>
                <a:cs typeface="Calibri" panose="020F0502020204030204" pitchFamily="34" charset="0"/>
              </a:defRPr>
            </a:lvl1pPr>
            <a:lvl2pPr marL="266700"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429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8096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0763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(+30) 2103648337</a:t>
            </a:r>
            <a:endParaRPr kumimoji="0" lang="en-ZA"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 name="Graphic 9" descr="Smart Phone">
            <a:extLst>
              <a:ext uri="{FF2B5EF4-FFF2-40B4-BE49-F238E27FC236}">
                <a16:creationId xmlns:a16="http://schemas.microsoft.com/office/drawing/2014/main" id="{5BCD703D-344D-5355-CF89-BD4DDD0184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96007" y="3826398"/>
            <a:ext cx="218900" cy="218900"/>
          </a:xfrm>
          <a:prstGeom prst="rect">
            <a:avLst/>
          </a:prstGeom>
        </p:spPr>
      </p:pic>
      <p:sp>
        <p:nvSpPr>
          <p:cNvPr id="8" name="Text Placeholder 5">
            <a:extLst>
              <a:ext uri="{FF2B5EF4-FFF2-40B4-BE49-F238E27FC236}">
                <a16:creationId xmlns:a16="http://schemas.microsoft.com/office/drawing/2014/main" id="{C227814C-FB56-8E85-807D-680CEB9B355E}"/>
              </a:ext>
            </a:extLst>
          </p:cNvPr>
          <p:cNvSpPr txBox="1">
            <a:spLocks/>
          </p:cNvSpPr>
          <p:nvPr/>
        </p:nvSpPr>
        <p:spPr>
          <a:xfrm>
            <a:off x="3372229" y="4127034"/>
            <a:ext cx="5106825" cy="316800"/>
          </a:xfrm>
          <a:prstGeom prst="rect">
            <a:avLst/>
          </a:prstGeom>
          <a:solidFill>
            <a:sysClr val="windowText" lastClr="000000">
              <a:lumMod val="75000"/>
              <a:lumOff val="25000"/>
            </a:sysClr>
          </a:solidFill>
        </p:spPr>
        <p:txBody>
          <a:bodyPr vert="horz" lIns="0" tIns="0" rIns="7200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bg1"/>
                </a:solidFill>
                <a:latin typeface="Calibri" panose="020F0502020204030204" pitchFamily="34" charset="0"/>
                <a:ea typeface="+mn-ea"/>
                <a:cs typeface="Calibri" panose="020F0502020204030204" pitchFamily="34" charset="0"/>
              </a:defRPr>
            </a:lvl1pPr>
            <a:lvl2pPr marL="266700"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429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8096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0763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p.messaropoulos@instdrg.gr</a:t>
            </a:r>
            <a:endParaRPr lang="en-ZA" sz="2400" dirty="0"/>
          </a:p>
        </p:txBody>
      </p:sp>
      <p:pic>
        <p:nvPicPr>
          <p:cNvPr id="9" name="Graphic 8" descr="Envelope">
            <a:extLst>
              <a:ext uri="{FF2B5EF4-FFF2-40B4-BE49-F238E27FC236}">
                <a16:creationId xmlns:a16="http://schemas.microsoft.com/office/drawing/2014/main" id="{7EE1E0A3-1207-6605-F85E-DCC73C05365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96007" y="4174846"/>
            <a:ext cx="218900" cy="218900"/>
          </a:xfrm>
          <a:prstGeom prst="rect">
            <a:avLst/>
          </a:prstGeom>
        </p:spPr>
      </p:pic>
      <p:sp>
        <p:nvSpPr>
          <p:cNvPr id="10" name="Text Placeholder 15">
            <a:extLst>
              <a:ext uri="{FF2B5EF4-FFF2-40B4-BE49-F238E27FC236}">
                <a16:creationId xmlns:a16="http://schemas.microsoft.com/office/drawing/2014/main" id="{77E8D6D8-CA7B-9786-D68D-1C3CCB4712EB}"/>
              </a:ext>
            </a:extLst>
          </p:cNvPr>
          <p:cNvSpPr txBox="1">
            <a:spLocks/>
          </p:cNvSpPr>
          <p:nvPr/>
        </p:nvSpPr>
        <p:spPr>
          <a:xfrm>
            <a:off x="3372229" y="4476051"/>
            <a:ext cx="5106825" cy="316800"/>
          </a:xfrm>
          <a:prstGeom prst="rect">
            <a:avLst/>
          </a:prstGeom>
          <a:solidFill>
            <a:sysClr val="windowText" lastClr="000000">
              <a:lumMod val="75000"/>
              <a:lumOff val="25000"/>
            </a:sysClr>
          </a:solidFill>
        </p:spPr>
        <p:txBody>
          <a:bodyPr vert="horz" lIns="0" tIns="0" rIns="7200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bg1"/>
                </a:solidFill>
                <a:latin typeface="Calibri" panose="020F0502020204030204" pitchFamily="34" charset="0"/>
                <a:ea typeface="+mn-ea"/>
                <a:cs typeface="Calibri" panose="020F0502020204030204" pitchFamily="34" charset="0"/>
              </a:defRPr>
            </a:lvl1pPr>
            <a:lvl2pPr marL="266700"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429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8096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076325"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www.i</a:t>
            </a: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a:t>
            </a:r>
            <a:r>
              <a:rPr kumimoji="0" lang="en-ZA"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stdrg.gr </a:t>
            </a:r>
            <a:endParaRPr kumimoji="0" lang="en-ZA"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1" name="Graphic 10" descr="Link">
            <a:extLst>
              <a:ext uri="{FF2B5EF4-FFF2-40B4-BE49-F238E27FC236}">
                <a16:creationId xmlns:a16="http://schemas.microsoft.com/office/drawing/2014/main" id="{7D20FB60-4488-8D4B-C962-4D19C2C4B5B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83064" y="4512058"/>
            <a:ext cx="244786" cy="244786"/>
          </a:xfrm>
          <a:prstGeom prst="rect">
            <a:avLst/>
          </a:prstGeom>
        </p:spPr>
      </p:pic>
      <p:sp>
        <p:nvSpPr>
          <p:cNvPr id="16" name="TextBox 15">
            <a:extLst>
              <a:ext uri="{FF2B5EF4-FFF2-40B4-BE49-F238E27FC236}">
                <a16:creationId xmlns:a16="http://schemas.microsoft.com/office/drawing/2014/main" id="{29C1B105-CDF5-BC58-3178-A7590717E0C0}"/>
              </a:ext>
            </a:extLst>
          </p:cNvPr>
          <p:cNvSpPr txBox="1"/>
          <p:nvPr/>
        </p:nvSpPr>
        <p:spPr>
          <a:xfrm>
            <a:off x="3080004" y="2256509"/>
            <a:ext cx="5691274" cy="461665"/>
          </a:xfrm>
          <a:prstGeom prst="rect">
            <a:avLst/>
          </a:prstGeom>
          <a:noFill/>
        </p:spPr>
        <p:txBody>
          <a:bodyPr wrap="square" rtlCol="0">
            <a:spAutoFit/>
          </a:bodyPr>
          <a:lstStyle/>
          <a:p>
            <a:pPr algn="ctr"/>
            <a:r>
              <a:rPr lang="el-GR" sz="2400" dirty="0"/>
              <a:t>Σας ευχαριστώ για την παρακολούθηση</a:t>
            </a:r>
          </a:p>
        </p:txBody>
      </p:sp>
    </p:spTree>
    <p:extLst>
      <p:ext uri="{BB962C8B-B14F-4D97-AF65-F5344CB8AC3E}">
        <p14:creationId xmlns:p14="http://schemas.microsoft.com/office/powerpoint/2010/main" val="102115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9" name="TextBox 1"/>
          <p:cNvSpPr txBox="1"/>
          <p:nvPr/>
        </p:nvSpPr>
        <p:spPr>
          <a:xfrm>
            <a:off x="732288" y="1237677"/>
            <a:ext cx="9720943" cy="4039696"/>
          </a:xfrm>
          <a:prstGeom prst="rect">
            <a:avLst/>
          </a:prstGeom>
          <a:noFill/>
        </p:spPr>
        <p:txBody>
          <a:bodyPr wrap="square" rtlCol="0">
            <a:spAutoFit/>
          </a:bodyPr>
          <a:lstStyle/>
          <a:p>
            <a:pPr marR="73025">
              <a:lnSpc>
                <a:spcPct val="107000"/>
              </a:lnSpc>
              <a:spcAft>
                <a:spcPts val="800"/>
              </a:spcAft>
              <a:tabLst>
                <a:tab pos="208915" algn="l"/>
              </a:tabLst>
            </a:pP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73025" indent="-285750">
              <a:lnSpc>
                <a:spcPct val="107000"/>
              </a:lnSpc>
              <a:spcAft>
                <a:spcPts val="800"/>
              </a:spcAft>
              <a:buFont typeface="Wingdings" panose="05000000000000000000" pitchFamily="2" charset="2"/>
              <a:buChar char="Ø"/>
              <a:tabLst>
                <a:tab pos="208915" algn="l"/>
              </a:tabLst>
            </a:pP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Το Ελληνικό Ινστιτούτο DRG, ως υπεύθυνος φορέας για την εισαγωγή, την ανάπτυξη, την εφαρμογή και τη συνεχή βελτίωση ενός δίκαιου και διαφανούς συστήματος κοστολόγησης και αποζημίωσης νοσοκομειακών υπηρεσιών έχει παρουσιάσει σαφή πρόοδο, ευρισκόμενο στην παρούσα χρονική στιγμή, στην φάση πλήρους εφαρμογής του νέου Σύστηματος Κοστολόγησης Νοσοκομειακών Υπηρεσιών (</a:t>
            </a:r>
            <a:r>
              <a:rPr lang="el-G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Συ.Κ.Ν.Υ</a:t>
            </a: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σε όλα τα νοσοκομεία της χώρας. </a:t>
            </a:r>
          </a:p>
          <a:p>
            <a:pPr marL="285750" marR="73025" indent="-285750">
              <a:lnSpc>
                <a:spcPct val="107000"/>
              </a:lnSpc>
              <a:spcAft>
                <a:spcPts val="800"/>
              </a:spcAft>
              <a:buFont typeface="Wingdings" panose="05000000000000000000" pitchFamily="2" charset="2"/>
              <a:buChar char="Ø"/>
              <a:tabLst>
                <a:tab pos="208915" algn="l"/>
              </a:tabLs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σύνδεση ενός συστήματος κοστολόγησης (DRG) με τον ηλεκτρονικό φάκελο υγείας του ασθενούς ήταν κομβικής σημασίας απόφαση για την επιτυχημένη ενσωμάτωση των DRG στη χώρα μας.</a:t>
            </a:r>
          </a:p>
          <a:p>
            <a:pPr marL="285750" marR="73025" indent="-285750">
              <a:lnSpc>
                <a:spcPct val="107000"/>
              </a:lnSpc>
              <a:spcAft>
                <a:spcPts val="800"/>
              </a:spcAft>
              <a:buFont typeface="Wingdings" panose="05000000000000000000" pitchFamily="2" charset="2"/>
              <a:buChar char="Ø"/>
              <a:tabLst>
                <a:tab pos="208915" algn="l"/>
              </a:tabLs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πιλοτική εφαρμογή ξεκίνησε από το Πανεπιστημιακό Νοσοκομείο Ηρακλείου και πλέον βρίσκεται σε εφαρμογή σε όλα τα νοσοκομεία της χώρας. </a:t>
            </a:r>
          </a:p>
          <a:p>
            <a:pPr algn="ctr"/>
            <a:endParaRPr lang="el-GR" dirty="0">
              <a:solidFill>
                <a:srgbClr val="640064"/>
              </a:solidFill>
            </a:endParaRP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12" name="TextBox 1">
            <a:extLst>
              <a:ext uri="{FF2B5EF4-FFF2-40B4-BE49-F238E27FC236}">
                <a16:creationId xmlns:a16="http://schemas.microsoft.com/office/drawing/2014/main" id="{2B39DE08-1E3A-F692-EA27-D52FDC6F288D}"/>
              </a:ext>
            </a:extLst>
          </p:cNvPr>
          <p:cNvSpPr txBox="1"/>
          <p:nvPr/>
        </p:nvSpPr>
        <p:spPr>
          <a:xfrm>
            <a:off x="447946" y="1239365"/>
            <a:ext cx="9720943" cy="400110"/>
          </a:xfrm>
          <a:prstGeom prst="rect">
            <a:avLst/>
          </a:prstGeom>
          <a:noFill/>
        </p:spPr>
        <p:txBody>
          <a:bodyPr wrap="square" rtlCol="0">
            <a:spAutoFit/>
          </a:bodyPr>
          <a:lstStyle/>
          <a:p>
            <a:pPr algn="ctr"/>
            <a:r>
              <a:rPr lang="el-GR" sz="2000" b="1" dirty="0">
                <a:solidFill>
                  <a:srgbClr val="640064"/>
                </a:solidFill>
              </a:rPr>
              <a:t>Εφαρμογή συστήματος DRG στην Ελλάδα &amp; Ρόλος του ΚΕΤΕΚΝΥ Α.Ε.</a:t>
            </a:r>
          </a:p>
        </p:txBody>
      </p:sp>
    </p:spTree>
    <p:extLst>
      <p:ext uri="{BB962C8B-B14F-4D97-AF65-F5344CB8AC3E}">
        <p14:creationId xmlns:p14="http://schemas.microsoft.com/office/powerpoint/2010/main" val="304191610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7"/>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079" y="5653033"/>
            <a:ext cx="3505841" cy="1037357"/>
          </a:xfrm>
          <a:prstGeom prst="rect">
            <a:avLst/>
          </a:prstGeom>
        </p:spPr>
      </p:pic>
      <p:sp>
        <p:nvSpPr>
          <p:cNvPr id="6" name="TextBox 5">
            <a:extLst>
              <a:ext uri="{FF2B5EF4-FFF2-40B4-BE49-F238E27FC236}">
                <a16:creationId xmlns:a16="http://schemas.microsoft.com/office/drawing/2014/main" id="{3CFDF053-EBA5-964D-CFEE-4C08E1DFDF55}"/>
              </a:ext>
            </a:extLst>
          </p:cNvPr>
          <p:cNvSpPr txBox="1"/>
          <p:nvPr/>
        </p:nvSpPr>
        <p:spPr>
          <a:xfrm>
            <a:off x="475129" y="1747382"/>
            <a:ext cx="11062447" cy="4547463"/>
          </a:xfrm>
          <a:prstGeom prst="rect">
            <a:avLst/>
          </a:prstGeom>
          <a:noFill/>
        </p:spPr>
        <p:txBody>
          <a:bodyPr wrap="square">
            <a:spAutoFit/>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Εγκατάσταση και ενίσχυση μηχανισμών ελέγχου ιατρικής κωδικοποίησης μέσω ειδικής ηλεκτρονικής πλατφόρμας που </a:t>
            </a:r>
            <a:r>
              <a:rPr lang="el-GR" dirty="0">
                <a:latin typeface="Calibri" panose="020F0502020204030204" pitchFamily="34" charset="0"/>
                <a:ea typeface="Calibri" panose="020F0502020204030204" pitchFamily="34" charset="0"/>
                <a:cs typeface="Times New Roman" panose="02020603050405020304" pitchFamily="18" charset="0"/>
              </a:rPr>
              <a:t>υποστηρίζει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 ελεγκτικό έργο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σε ένα σύνολο περιστατικών νοσηλείας (133.300) αφενός της 7ης ΥΠΕ Κρήτης, αφετέρου σε Νοσοκομεία της 1ης,2ης, 3ης και 5ης ΥΠΕ με σκοπό</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l-GR" dirty="0">
                <a:latin typeface="Calibri" panose="020F0502020204030204" pitchFamily="34" charset="0"/>
                <a:ea typeface="Calibri" panose="020F0502020204030204" pitchFamily="34" charset="0"/>
                <a:cs typeface="Times New Roman" panose="02020603050405020304" pitchFamily="18" charset="0"/>
              </a:rPr>
              <a:t>Επιβεβαίωση ορθότητας ταξινόμησης των περιστατικών σε DRG </a:t>
            </a:r>
          </a:p>
          <a:p>
            <a:pPr marL="285750" indent="-285750">
              <a:lnSpc>
                <a:spcPct val="107000"/>
              </a:lnSpc>
              <a:spcAft>
                <a:spcPts val="800"/>
              </a:spcAft>
              <a:buFont typeface="Wingdings" panose="05000000000000000000" pitchFamily="2" charset="2"/>
              <a:buChar char="Ø"/>
            </a:pPr>
            <a:r>
              <a:rPr lang="el-GR" dirty="0">
                <a:latin typeface="Calibri" panose="020F0502020204030204" pitchFamily="34" charset="0"/>
                <a:ea typeface="Calibri" panose="020F0502020204030204" pitchFamily="34" charset="0"/>
                <a:cs typeface="Times New Roman" panose="02020603050405020304" pitchFamily="18" charset="0"/>
              </a:rPr>
              <a:t>Ανάδειξη </a:t>
            </a:r>
            <a:r>
              <a:rPr lang="el-GR" sz="1800" dirty="0">
                <a:effectLst/>
                <a:latin typeface="Calibri" panose="020F0502020204030204" pitchFamily="34" charset="0"/>
                <a:ea typeface="Calibri" panose="020F0502020204030204" pitchFamily="34" charset="0"/>
                <a:cs typeface="Times New Roman" panose="02020603050405020304" pitchFamily="18" charset="0"/>
              </a:rPr>
              <a:t>προβλημάτων στην κωδικοποίηση ενός περιστατικού, αποτυπώνοντας την ιατρική πληροφορία που εμπεριέχεται στον ιατρικό φάκελο του ασθενούς, βάσει των Ελληνικών Κατευθυντήριων Οδηγιών Κωδικοποίησης (ΕΚΟΚ).</a:t>
            </a:r>
          </a:p>
          <a:p>
            <a:pPr marL="285750" indent="-285750">
              <a:lnSpc>
                <a:spcPct val="107000"/>
              </a:lnSpc>
              <a:spcAft>
                <a:spcPts val="800"/>
              </a:spcAft>
              <a:buFont typeface="Wingdings" panose="05000000000000000000" pitchFamily="2" charset="2"/>
              <a:buChar char="Ø"/>
            </a:pPr>
            <a:r>
              <a:rPr lang="el-GR" sz="1800" dirty="0">
                <a:effectLst/>
                <a:latin typeface="Calibri" panose="020F0502020204030204" pitchFamily="34" charset="0"/>
                <a:ea typeface="Calibri" panose="020F0502020204030204" pitchFamily="34" charset="0"/>
                <a:cs typeface="Times New Roman" panose="02020603050405020304" pitchFamily="18" charset="0"/>
              </a:rPr>
              <a:t>Ποιοτικότερη κωδικοποίηση των ιατρικών πράξεων, που σχετίζονται με την ιατρική φροντίδα των ασθενών με την αποτύπωση της πραγματικής εικόνας του παραγόμενου έργου των Νοσοκομείων μέσω της παρο</a:t>
            </a:r>
            <a:r>
              <a:rPr lang="el-GR" dirty="0">
                <a:latin typeface="Calibri" panose="020F0502020204030204" pitchFamily="34" charset="0"/>
                <a:ea typeface="Calibri" panose="020F0502020204030204" pitchFamily="34" charset="0"/>
                <a:cs typeface="Times New Roman" panose="02020603050405020304" pitchFamily="18" charset="0"/>
              </a:rPr>
              <a:t>χής συμβουλευτικής υποστήριξης στα νοσοκομεία</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panose="020F0502020204030204" pitchFamily="34" charset="0"/>
                <a:ea typeface="Calibri" panose="020F0502020204030204" pitchFamily="34" charset="0"/>
                <a:cs typeface="Times New Roman" panose="02020603050405020304" pitchFamily="18" charset="0"/>
              </a:rPr>
              <a:t>Π/Υ</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l-GR" sz="1800" i="1" dirty="0">
                <a:effectLst/>
                <a:latin typeface="Calibri" panose="020F0502020204030204" pitchFamily="34" charset="0"/>
                <a:ea typeface="Calibri" panose="020F0502020204030204" pitchFamily="34" charset="0"/>
                <a:cs typeface="Times New Roman" panose="02020603050405020304" pitchFamily="18" charset="0"/>
              </a:rPr>
              <a:t>2.788.749,45€</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b="1" i="1" dirty="0">
                <a:latin typeface="Calibri" panose="020F0502020204030204" pitchFamily="34" charset="0"/>
                <a:ea typeface="Calibri" panose="020F0502020204030204" pitchFamily="34" charset="0"/>
                <a:cs typeface="Times New Roman" panose="02020603050405020304" pitchFamily="18" charset="0"/>
              </a:rPr>
              <a:t>Χρονοδιάγραμμα</a:t>
            </a:r>
            <a:r>
              <a:rPr lang="en-US" b="1" i="1" dirty="0">
                <a:latin typeface="Calibri" panose="020F0502020204030204" pitchFamily="34" charset="0"/>
                <a:ea typeface="Calibri" panose="020F0502020204030204" pitchFamily="34" charset="0"/>
                <a:cs typeface="Times New Roman" panose="02020603050405020304" pitchFamily="18" charset="0"/>
              </a:rPr>
              <a:t>: </a:t>
            </a:r>
            <a:r>
              <a:rPr lang="el-GR" i="1" dirty="0">
                <a:latin typeface="Calibri" panose="020F0502020204030204" pitchFamily="34" charset="0"/>
                <a:ea typeface="Calibri" panose="020F0502020204030204" pitchFamily="34" charset="0"/>
                <a:cs typeface="Times New Roman" panose="02020603050405020304" pitchFamily="18" charset="0"/>
              </a:rPr>
              <a:t>26/09/2022-31/12/2023</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
            <a:extLst>
              <a:ext uri="{FF2B5EF4-FFF2-40B4-BE49-F238E27FC236}">
                <a16:creationId xmlns:a16="http://schemas.microsoft.com/office/drawing/2014/main" id="{4E9A0BF6-A328-9652-335E-40473F5A93F2}"/>
              </a:ext>
            </a:extLst>
          </p:cNvPr>
          <p:cNvSpPr txBox="1"/>
          <p:nvPr/>
        </p:nvSpPr>
        <p:spPr>
          <a:xfrm>
            <a:off x="965017" y="1131469"/>
            <a:ext cx="9203872" cy="707886"/>
          </a:xfrm>
          <a:prstGeom prst="rect">
            <a:avLst/>
          </a:prstGeom>
          <a:noFill/>
        </p:spPr>
        <p:txBody>
          <a:bodyPr wrap="square" rtlCol="0">
            <a:spAutoFit/>
          </a:bodyPr>
          <a:lstStyle/>
          <a:p>
            <a:pPr algn="ctr"/>
            <a:r>
              <a:rPr lang="el-GR" sz="2000" b="1" dirty="0">
                <a:solidFill>
                  <a:srgbClr val="640064"/>
                </a:solidFill>
              </a:rPr>
              <a:t>Έργο «Εγκατάσταση και ενίσχυση μηχανισμών ελέγχου ιατρικής κωδικοποίησης του Ελληνικού Ινστιτούτου DRG (ΚΕΤΕΚΝΥ ΑΕ.)»</a:t>
            </a:r>
          </a:p>
        </p:txBody>
      </p:sp>
    </p:spTree>
    <p:extLst>
      <p:ext uri="{BB962C8B-B14F-4D97-AF65-F5344CB8AC3E}">
        <p14:creationId xmlns:p14="http://schemas.microsoft.com/office/powerpoint/2010/main" val="38647429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819054" y="5783828"/>
            <a:ext cx="4553892" cy="906562"/>
          </a:xfrm>
          <a:prstGeom prst="rect">
            <a:avLst/>
          </a:prstGeom>
        </p:spPr>
      </p:pic>
      <p:pic>
        <p:nvPicPr>
          <p:cNvPr id="8" name="Εικόνα 7">
            <a:extLst>
              <a:ext uri="{FF2B5EF4-FFF2-40B4-BE49-F238E27FC236}">
                <a16:creationId xmlns:a16="http://schemas.microsoft.com/office/drawing/2014/main" id="{E57F4D14-4BE8-18D2-0363-AB1F983B4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4830" y="5468300"/>
            <a:ext cx="3505841" cy="1037357"/>
          </a:xfrm>
          <a:prstGeom prst="rect">
            <a:avLst/>
          </a:prstGeom>
        </p:spPr>
      </p:pic>
      <p:sp>
        <p:nvSpPr>
          <p:cNvPr id="6" name="TextBox 5">
            <a:extLst>
              <a:ext uri="{FF2B5EF4-FFF2-40B4-BE49-F238E27FC236}">
                <a16:creationId xmlns:a16="http://schemas.microsoft.com/office/drawing/2014/main" id="{3CFDF053-EBA5-964D-CFEE-4C08E1DFDF55}"/>
              </a:ext>
            </a:extLst>
          </p:cNvPr>
          <p:cNvSpPr txBox="1"/>
          <p:nvPr/>
        </p:nvSpPr>
        <p:spPr>
          <a:xfrm>
            <a:off x="1189702" y="1639475"/>
            <a:ext cx="8387795" cy="3054554"/>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el-GR" sz="1600" dirty="0">
                <a:effectLst/>
                <a:latin typeface="Calibri" panose="020F0502020204030204" pitchFamily="34" charset="0"/>
                <a:ea typeface="Calibri" panose="020F0502020204030204" pitchFamily="34" charset="0"/>
                <a:cs typeface="Times New Roman" panose="02020603050405020304" pitchFamily="18" charset="0"/>
              </a:rPr>
              <a:t>Ενίσχυση της ποιότητας της ιατρικής κωδικοποίησης μέσω της βελτίωσης του τρόπου που αποτυπώνεται η ιατρική πληροφορία από τους κωδικοποιητές των νοσοκομείων</a:t>
            </a:r>
          </a:p>
          <a:p>
            <a:pPr marL="285750" indent="-285750">
              <a:lnSpc>
                <a:spcPct val="107000"/>
              </a:lnSpc>
              <a:spcAft>
                <a:spcPts val="800"/>
              </a:spcAft>
              <a:buFont typeface="Wingdings" panose="05000000000000000000" pitchFamily="2" charset="2"/>
              <a:buChar char="Ø"/>
            </a:pPr>
            <a:r>
              <a:rPr lang="el-GR" sz="1600" dirty="0">
                <a:effectLst/>
                <a:latin typeface="Calibri" panose="020F0502020204030204" pitchFamily="34" charset="0"/>
                <a:ea typeface="Calibri" panose="020F0502020204030204" pitchFamily="34" charset="0"/>
                <a:cs typeface="Times New Roman" panose="02020603050405020304" pitchFamily="18" charset="0"/>
              </a:rPr>
              <a:t>Εξάλειψη σε φαινόμενα υπό και υπέρ-κωδικοποίησης, τα οποία είναι διεθνώς υπαρκτά και αντιμετωπίζονται με τη συνεχή εκπαίδευση των κωδικοποιητών και την ενίσχυση της ποιότητας της ιατρικής κωδικοποίησης μέσω της βελτίωσης του τρόπου που αποτυπώνεται η ιατρική πληροφορία από τους κωδικοποιητές των νοσοκομείων</a:t>
            </a:r>
          </a:p>
          <a:p>
            <a:pPr marL="285750" indent="-285750">
              <a:lnSpc>
                <a:spcPct val="107000"/>
              </a:lnSpc>
              <a:spcAft>
                <a:spcPts val="800"/>
              </a:spcAft>
              <a:buFont typeface="Wingdings" panose="05000000000000000000" pitchFamily="2" charset="2"/>
              <a:buChar char="Ø"/>
            </a:pPr>
            <a:r>
              <a:rPr lang="el-GR" sz="1600" dirty="0">
                <a:latin typeface="Calibri" panose="020F0502020204030204" pitchFamily="34" charset="0"/>
                <a:ea typeface="Calibri" panose="020F0502020204030204" pitchFamily="34" charset="0"/>
                <a:cs typeface="Times New Roman" panose="02020603050405020304" pitchFamily="18" charset="0"/>
              </a:rPr>
              <a:t>Βελτίωση του τρόπου</a:t>
            </a:r>
            <a:r>
              <a:rPr lang="el-GR" sz="1600" dirty="0">
                <a:effectLst/>
                <a:latin typeface="Calibri" panose="020F0502020204030204" pitchFamily="34" charset="0"/>
                <a:ea typeface="Calibri" panose="020F0502020204030204" pitchFamily="34" charset="0"/>
                <a:cs typeface="Times New Roman" panose="02020603050405020304" pitchFamily="18" charset="0"/>
              </a:rPr>
              <a:t> αποτύπωσης της ιατρικής πληροφορίας, αναδεικνύοντας, με αντικειμενικό τρόπο, το παραγόμενο έργο του κάθε Νοσοκομείου στην κατεύθυνση της δικαιότερης κατανομής των πόρων μέσα στο σύστημα Υγείας. </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
            <a:extLst>
              <a:ext uri="{FF2B5EF4-FFF2-40B4-BE49-F238E27FC236}">
                <a16:creationId xmlns:a16="http://schemas.microsoft.com/office/drawing/2014/main" id="{4E9A0BF6-A328-9652-335E-40473F5A93F2}"/>
              </a:ext>
            </a:extLst>
          </p:cNvPr>
          <p:cNvSpPr txBox="1"/>
          <p:nvPr/>
        </p:nvSpPr>
        <p:spPr>
          <a:xfrm>
            <a:off x="965017" y="1239365"/>
            <a:ext cx="9203872" cy="400110"/>
          </a:xfrm>
          <a:prstGeom prst="rect">
            <a:avLst/>
          </a:prstGeom>
          <a:noFill/>
        </p:spPr>
        <p:txBody>
          <a:bodyPr wrap="square" rtlCol="0">
            <a:spAutoFit/>
          </a:bodyPr>
          <a:lstStyle/>
          <a:p>
            <a:pPr algn="ctr"/>
            <a:r>
              <a:rPr lang="el-GR" sz="2000" b="1" dirty="0">
                <a:solidFill>
                  <a:srgbClr val="640064"/>
                </a:solidFill>
              </a:rPr>
              <a:t>Αναμενόμενα Οφέλη Έργου</a:t>
            </a:r>
          </a:p>
        </p:txBody>
      </p:sp>
    </p:spTree>
    <p:extLst>
      <p:ext uri="{BB962C8B-B14F-4D97-AF65-F5344CB8AC3E}">
        <p14:creationId xmlns:p14="http://schemas.microsoft.com/office/powerpoint/2010/main" val="297835924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4680154" y="5955250"/>
            <a:ext cx="3692791" cy="735139"/>
          </a:xfrm>
          <a:prstGeom prst="rect">
            <a:avLst/>
          </a:prstGeom>
        </p:spPr>
      </p:pic>
      <p:sp>
        <p:nvSpPr>
          <p:cNvPr id="11" name="TextBox 1">
            <a:extLst>
              <a:ext uri="{FF2B5EF4-FFF2-40B4-BE49-F238E27FC236}">
                <a16:creationId xmlns:a16="http://schemas.microsoft.com/office/drawing/2014/main" id="{4E9A0BF6-A328-9652-335E-40473F5A93F2}"/>
              </a:ext>
            </a:extLst>
          </p:cNvPr>
          <p:cNvSpPr txBox="1"/>
          <p:nvPr/>
        </p:nvSpPr>
        <p:spPr>
          <a:xfrm>
            <a:off x="965017" y="1239365"/>
            <a:ext cx="9203872" cy="400110"/>
          </a:xfrm>
          <a:prstGeom prst="rect">
            <a:avLst/>
          </a:prstGeom>
          <a:noFill/>
        </p:spPr>
        <p:txBody>
          <a:bodyPr wrap="square" rtlCol="0">
            <a:spAutoFit/>
          </a:bodyPr>
          <a:lstStyle/>
          <a:p>
            <a:pPr algn="ctr"/>
            <a:r>
              <a:rPr lang="el-GR" sz="2000" b="1" dirty="0">
                <a:solidFill>
                  <a:srgbClr val="640064"/>
                </a:solidFill>
              </a:rPr>
              <a:t>Αναμενόμενα Οφέλη ΕΣΥ μακροπρόθεσμα</a:t>
            </a:r>
          </a:p>
        </p:txBody>
      </p:sp>
      <p:sp>
        <p:nvSpPr>
          <p:cNvPr id="7" name="TextBox 6">
            <a:extLst>
              <a:ext uri="{FF2B5EF4-FFF2-40B4-BE49-F238E27FC236}">
                <a16:creationId xmlns:a16="http://schemas.microsoft.com/office/drawing/2014/main" id="{D630FCA2-A0FA-89BB-3B61-1DB235C0D6AC}"/>
              </a:ext>
            </a:extLst>
          </p:cNvPr>
          <p:cNvSpPr txBox="1"/>
          <p:nvPr/>
        </p:nvSpPr>
        <p:spPr>
          <a:xfrm>
            <a:off x="641446" y="1663073"/>
            <a:ext cx="8077415" cy="4673459"/>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el-GR" sz="1600" dirty="0">
                <a:latin typeface="Calibri" panose="020F0502020204030204" pitchFamily="34" charset="0"/>
                <a:ea typeface="Calibri" panose="020F0502020204030204" pitchFamily="34" charset="0"/>
                <a:cs typeface="Times New Roman" panose="02020603050405020304" pitchFamily="18" charset="0"/>
              </a:rPr>
              <a:t>Δημιουργία εργαλείου διακυβέρνησης του ΕΣΥ βασισμένο σε πραγματικά στοιχεία αποδοτικότητας των φορέων δημόσιας υγείας. </a:t>
            </a:r>
          </a:p>
          <a:p>
            <a:pPr marL="285750" indent="-285750">
              <a:lnSpc>
                <a:spcPct val="107000"/>
              </a:lnSpc>
              <a:spcAft>
                <a:spcPts val="800"/>
              </a:spcAft>
              <a:buFont typeface="Wingdings" panose="05000000000000000000" pitchFamily="2" charset="2"/>
              <a:buChar char="Ø"/>
            </a:pPr>
            <a:r>
              <a:rPr lang="el-GR" sz="1600" dirty="0">
                <a:latin typeface="Calibri" panose="020F0502020204030204" pitchFamily="34" charset="0"/>
                <a:ea typeface="Calibri" panose="020F0502020204030204" pitchFamily="34" charset="0"/>
                <a:cs typeface="Times New Roman" panose="02020603050405020304" pitchFamily="18" charset="0"/>
              </a:rPr>
              <a:t>Βελτίωση του σχεδιασμού υπηρεσιών υγείας και της τεκμηριωμένης  λήψης αποφάσεων για την κάλυψη των αναγκών του πληθυσμού </a:t>
            </a:r>
          </a:p>
          <a:p>
            <a:pPr marL="285750" indent="-285750">
              <a:lnSpc>
                <a:spcPct val="107000"/>
              </a:lnSpc>
              <a:spcAft>
                <a:spcPts val="800"/>
              </a:spcAft>
              <a:buFont typeface="Wingdings" panose="05000000000000000000" pitchFamily="2" charset="2"/>
              <a:buChar char="Ø"/>
            </a:pPr>
            <a:r>
              <a:rPr lang="el-GR" sz="1600" dirty="0">
                <a:latin typeface="Calibri" panose="020F0502020204030204" pitchFamily="34" charset="0"/>
                <a:ea typeface="Calibri" panose="020F0502020204030204" pitchFamily="34" charset="0"/>
                <a:cs typeface="Times New Roman" panose="02020603050405020304" pitchFamily="18" charset="0"/>
              </a:rPr>
              <a:t>Ανάδειξη επιδημιολογικών ιδιαιτεροτήτων γεωγραφικά και κοινωνικά της περιοχής και του πληθυσμού αναφοράς του Υγειονομικού σχηματισμού.  </a:t>
            </a:r>
            <a:endParaRPr lang="el-GR" sz="1800" dirty="0">
              <a:effectLst>
                <a:outerShdw blurRad="38100" dist="38100" dir="2700000" algn="tl">
                  <a:srgbClr val="000000">
                    <a:alpha val="43137"/>
                  </a:srgbClr>
                </a:outerShdw>
              </a:effectLst>
            </a:endParaRPr>
          </a:p>
          <a:p>
            <a:pPr marL="354013">
              <a:lnSpc>
                <a:spcPct val="107000"/>
              </a:lnSpc>
              <a:spcAft>
                <a:spcPts val="800"/>
              </a:spcAft>
            </a:pPr>
            <a:r>
              <a:rPr lang="el-GR" sz="1600" dirty="0">
                <a:latin typeface="Calibri" panose="020F0502020204030204" pitchFamily="34" charset="0"/>
                <a:ea typeface="Calibri" panose="020F0502020204030204" pitchFamily="34" charset="0"/>
                <a:cs typeface="Times New Roman" panose="02020603050405020304" pitchFamily="18" charset="0"/>
              </a:rPr>
              <a:t>Με αυτόν τον τρόπο θα εξυπηρετηθεί η διαδικασία λήψης απόφασης (π.χ. πλάνο αντιμετώπισης ελλείψεων στην στελέχωση, ανακατεύθυνση δαπανών και πόρων, </a:t>
            </a:r>
            <a:r>
              <a:rPr lang="el-GR" sz="1600" dirty="0" err="1">
                <a:latin typeface="Calibri" panose="020F0502020204030204" pitchFamily="34" charset="0"/>
                <a:ea typeface="Calibri" panose="020F0502020204030204" pitchFamily="34" charset="0"/>
                <a:cs typeface="Times New Roman" panose="02020603050405020304" pitchFamily="18" charset="0"/>
              </a:rPr>
              <a:t>στοχευμένη</a:t>
            </a:r>
            <a:r>
              <a:rPr lang="el-GR" sz="1600" dirty="0">
                <a:latin typeface="Calibri" panose="020F0502020204030204" pitchFamily="34" charset="0"/>
                <a:ea typeface="Calibri" panose="020F0502020204030204" pitchFamily="34" charset="0"/>
                <a:cs typeface="Times New Roman" panose="02020603050405020304" pitchFamily="18" charset="0"/>
              </a:rPr>
              <a:t> ενίσχυση σε </a:t>
            </a:r>
            <a:r>
              <a:rPr lang="el-GR" sz="1600" dirty="0" err="1">
                <a:latin typeface="Calibri" panose="020F0502020204030204" pitchFamily="34" charset="0"/>
                <a:ea typeface="Calibri" panose="020F0502020204030204" pitchFamily="34" charset="0"/>
                <a:cs typeface="Times New Roman" panose="02020603050405020304" pitchFamily="18" charset="0"/>
              </a:rPr>
              <a:t>ΒιΤ</a:t>
            </a:r>
            <a:r>
              <a:rPr lang="el-GR" sz="1600" dirty="0">
                <a:latin typeface="Calibri" panose="020F0502020204030204" pitchFamily="34" charset="0"/>
                <a:ea typeface="Calibri" panose="020F0502020204030204" pitchFamily="34" charset="0"/>
                <a:cs typeface="Times New Roman" panose="02020603050405020304" pitchFamily="18" charset="0"/>
              </a:rPr>
              <a:t> κ.ά.) </a:t>
            </a:r>
          </a:p>
          <a:p>
            <a:pPr marL="285750" indent="-285750">
              <a:lnSpc>
                <a:spcPct val="107000"/>
              </a:lnSpc>
              <a:spcAft>
                <a:spcPts val="800"/>
              </a:spcAft>
              <a:buFont typeface="Wingdings" panose="05000000000000000000" pitchFamily="2" charset="2"/>
              <a:buChar char="Ø"/>
            </a:pPr>
            <a:r>
              <a:rPr lang="el-GR" sz="1600" dirty="0">
                <a:latin typeface="Calibri" panose="020F0502020204030204" pitchFamily="34" charset="0"/>
                <a:ea typeface="Calibri" panose="020F0502020204030204" pitchFamily="34" charset="0"/>
                <a:cs typeface="Times New Roman" panose="02020603050405020304" pitchFamily="18" charset="0"/>
              </a:rPr>
              <a:t>Διασφάλιση της ορθής και τεκμηριωμένης αποζημίωσης των Υγειονομικών  Μονάδων.</a:t>
            </a:r>
          </a:p>
          <a:p>
            <a:pPr marL="354013">
              <a:lnSpc>
                <a:spcPct val="107000"/>
              </a:lnSpc>
              <a:spcAft>
                <a:spcPts val="800"/>
              </a:spcAft>
            </a:pPr>
            <a:r>
              <a:rPr lang="el-GR" sz="1600" dirty="0">
                <a:latin typeface="Calibri" panose="020F0502020204030204" pitchFamily="34" charset="0"/>
                <a:ea typeface="Calibri" panose="020F0502020204030204" pitchFamily="34" charset="0"/>
                <a:cs typeface="Times New Roman" panose="02020603050405020304" pitchFamily="18" charset="0"/>
              </a:rPr>
              <a:t>Αυτό επιτυγχάνεται με τον υπολογισμό ενός ρεαλιστικού δείκτη μίγματος περιπτώσεων (</a:t>
            </a:r>
            <a:r>
              <a:rPr lang="en-US" sz="1600" dirty="0">
                <a:latin typeface="Calibri" panose="020F0502020204030204" pitchFamily="34" charset="0"/>
                <a:ea typeface="Calibri" panose="020F0502020204030204" pitchFamily="34" charset="0"/>
                <a:cs typeface="Times New Roman" panose="02020603050405020304" pitchFamily="18" charset="0"/>
              </a:rPr>
              <a:t>CMI)</a:t>
            </a:r>
            <a:r>
              <a:rPr lang="el-GR" sz="1600" dirty="0">
                <a:latin typeface="Calibri" panose="020F0502020204030204" pitchFamily="34" charset="0"/>
                <a:ea typeface="Calibri" panose="020F0502020204030204" pitchFamily="34" charset="0"/>
                <a:cs typeface="Times New Roman" panose="02020603050405020304" pitchFamily="18" charset="0"/>
              </a:rPr>
              <a:t>. Ο δείκτης αυτός, αποτελεί καταλυτικό χαρακτηριστικό για τον προσδιορισμό της σπουδαιότητας / βαρύτητας του συνόλου των περιστατικών νοσηλείας ενός Νοσοκομείου ή μιας Υγειονομικής Περιφέρειας. </a:t>
            </a:r>
          </a:p>
          <a:p>
            <a:pPr algn="just"/>
            <a:endParaRPr lang="el-GR" sz="1800" dirty="0">
              <a:effectLst>
                <a:outerShdw blurRad="38100" dist="38100" dir="2700000" algn="tl">
                  <a:srgbClr val="000000">
                    <a:alpha val="43137"/>
                  </a:srgbClr>
                </a:outerShdw>
              </a:effectLst>
            </a:endParaRPr>
          </a:p>
        </p:txBody>
      </p:sp>
      <p:pic>
        <p:nvPicPr>
          <p:cNvPr id="5" name="Εικόνα 4">
            <a:extLst>
              <a:ext uri="{FF2B5EF4-FFF2-40B4-BE49-F238E27FC236}">
                <a16:creationId xmlns:a16="http://schemas.microsoft.com/office/drawing/2014/main" id="{8A5CD2A1-CE18-00CA-D0EF-ED0E5F614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201" y="1392537"/>
            <a:ext cx="2849995" cy="2319114"/>
          </a:xfrm>
          <a:prstGeom prst="rect">
            <a:avLst/>
          </a:prstGeom>
        </p:spPr>
      </p:pic>
      <p:pic>
        <p:nvPicPr>
          <p:cNvPr id="6" name="Εικόνα 5">
            <a:extLst>
              <a:ext uri="{FF2B5EF4-FFF2-40B4-BE49-F238E27FC236}">
                <a16:creationId xmlns:a16="http://schemas.microsoft.com/office/drawing/2014/main" id="{A06A4CAD-1876-0B93-D33A-547255202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722" y="3926504"/>
            <a:ext cx="2879412" cy="1903909"/>
          </a:xfrm>
          <a:prstGeom prst="rect">
            <a:avLst/>
          </a:prstGeom>
        </p:spPr>
      </p:pic>
    </p:spTree>
    <p:extLst>
      <p:ext uri="{BB962C8B-B14F-4D97-AF65-F5344CB8AC3E}">
        <p14:creationId xmlns:p14="http://schemas.microsoft.com/office/powerpoint/2010/main" val="27396628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571631" y="129687"/>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4859702" y="222497"/>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3741717" y="5923772"/>
            <a:ext cx="4553892" cy="906562"/>
          </a:xfrm>
          <a:prstGeom prst="rect">
            <a:avLst/>
          </a:prstGeom>
        </p:spPr>
      </p:pic>
      <p:sp>
        <p:nvSpPr>
          <p:cNvPr id="10" name="TextBox 1">
            <a:extLst>
              <a:ext uri="{FF2B5EF4-FFF2-40B4-BE49-F238E27FC236}">
                <a16:creationId xmlns:a16="http://schemas.microsoft.com/office/drawing/2014/main" id="{412E162E-6E52-E546-4908-70DE93F6BB03}"/>
              </a:ext>
            </a:extLst>
          </p:cNvPr>
          <p:cNvSpPr txBox="1"/>
          <p:nvPr/>
        </p:nvSpPr>
        <p:spPr>
          <a:xfrm>
            <a:off x="953587" y="1218315"/>
            <a:ext cx="9203872" cy="400110"/>
          </a:xfrm>
          <a:prstGeom prst="rect">
            <a:avLst/>
          </a:prstGeom>
          <a:noFill/>
        </p:spPr>
        <p:txBody>
          <a:bodyPr wrap="square" rtlCol="0">
            <a:spAutoFit/>
          </a:bodyPr>
          <a:lstStyle/>
          <a:p>
            <a:pPr algn="ctr"/>
            <a:r>
              <a:rPr lang="el-GR" sz="2000" b="1" dirty="0" err="1">
                <a:solidFill>
                  <a:srgbClr val="640064"/>
                </a:solidFill>
              </a:rPr>
              <a:t>Υποέργα</a:t>
            </a:r>
            <a:endParaRPr lang="el-GR" sz="2000" b="1" dirty="0">
              <a:solidFill>
                <a:srgbClr val="640064"/>
              </a:solidFill>
            </a:endParaRPr>
          </a:p>
        </p:txBody>
      </p:sp>
      <p:sp>
        <p:nvSpPr>
          <p:cNvPr id="13" name="TextBox 12">
            <a:extLst>
              <a:ext uri="{FF2B5EF4-FFF2-40B4-BE49-F238E27FC236}">
                <a16:creationId xmlns:a16="http://schemas.microsoft.com/office/drawing/2014/main" id="{F72D7417-A52B-8CAF-D780-AD49AEB1B08F}"/>
              </a:ext>
            </a:extLst>
          </p:cNvPr>
          <p:cNvSpPr txBox="1"/>
          <p:nvPr/>
        </p:nvSpPr>
        <p:spPr>
          <a:xfrm>
            <a:off x="732288" y="1182538"/>
            <a:ext cx="10572750" cy="4741234"/>
          </a:xfrm>
          <a:prstGeom prst="rect">
            <a:avLst/>
          </a:prstGeom>
          <a:noFill/>
        </p:spPr>
        <p:txBody>
          <a:bodyPr wrap="square">
            <a:spAutoFit/>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Υποέργο</a:t>
            </a:r>
            <a:r>
              <a:rPr lang="el-GR" sz="1800" dirty="0">
                <a:effectLst/>
                <a:latin typeface="Calibri" panose="020F0502020204030204" pitchFamily="34" charset="0"/>
                <a:ea typeface="Calibri" panose="020F0502020204030204" pitchFamily="34" charset="0"/>
                <a:cs typeface="Times New Roman" panose="02020603050405020304" pitchFamily="18" charset="0"/>
              </a:rPr>
              <a:t> 1: εκπόνηση μελετών υφιστάμενης κατάστασης στα Νοσοκομεία</a:t>
            </a:r>
          </a:p>
          <a:p>
            <a:pPr>
              <a:lnSpc>
                <a:spcPct val="107000"/>
              </a:lnSpc>
              <a:spcAft>
                <a:spcPts val="800"/>
              </a:spcAft>
            </a:pP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Υποέργο</a:t>
            </a:r>
            <a:r>
              <a:rPr lang="el-GR" sz="1800" dirty="0">
                <a:effectLst/>
                <a:latin typeface="Calibri" panose="020F0502020204030204" pitchFamily="34" charset="0"/>
                <a:ea typeface="Calibri" panose="020F0502020204030204" pitchFamily="34" charset="0"/>
                <a:cs typeface="Times New Roman" panose="02020603050405020304" pitchFamily="18" charset="0"/>
              </a:rPr>
              <a:t> 2: Σχεδιασμός, ανάπτυξη και τ υλοποίηση μιας ολοκληρωμένης ειδικής Διαδικτυακής Πλατφόρμας ελέγχου και συμβουλευτικής στην ιατρική κωδικοποίηση με με την ονομασία </a:t>
            </a:r>
            <a:r>
              <a:rPr lang="pt-PT" sz="1800" b="1" dirty="0">
                <a:solidFill>
                  <a:srgbClr val="990033"/>
                </a:solidFill>
                <a:effectLst/>
                <a:latin typeface="Calibri" panose="020F0502020204030204" pitchFamily="34" charset="0"/>
                <a:ea typeface="Calibri" panose="020F0502020204030204" pitchFamily="34" charset="0"/>
                <a:cs typeface="Times New Roman" panose="02020603050405020304" pitchFamily="18" charset="0"/>
              </a:rPr>
              <a:t>DRG:plat_FORM HOSPITAL’S FUTURE</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μέσω της οποίας έγινε δυνατή η διενέργεια ελέγχου της ιατρικής κωδικοποίησης. Η ηλεκτρονική πλατφόρμα πέρα από την αρχική εφαρμογή της, θα χρησιμοποιηθεί και για μελλοντική διασύνδεση και με όλα τα νοσοκομεία.</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Υποέργο</a:t>
            </a:r>
            <a:r>
              <a:rPr lang="el-GR" sz="1800" dirty="0">
                <a:effectLst/>
                <a:latin typeface="Calibri" panose="020F0502020204030204" pitchFamily="34" charset="0"/>
                <a:ea typeface="Calibri" panose="020F0502020204030204" pitchFamily="34" charset="0"/>
                <a:cs typeface="Times New Roman" panose="02020603050405020304" pitchFamily="18" charset="0"/>
              </a:rPr>
              <a:t> 3: διεξαγωγή ελέγχων σε 133.600 περιστατικά και την παροχή σχετικές συμβουλευτικές υπηρεσίες σε όλα τα νοσοκομεία της 7ης ΥΠΕ (7 συνολικά) καθώς επίσης και σε Νοσοκομεία της 1ης,2ης, 3ης και 5ης ΥΠΕ. - τα οποία αναμένεται να ενταχθούν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αποζημιωτικά</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 επόμενο διάστημα με Κοινή Υπουργική απόφαση</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διαδικασία ελέγχου ανά νοσοκομείο χωρίζεται σε τρείς φάσεις,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Pre-Audit</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Audit</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Post-</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Audit</a:t>
            </a:r>
            <a:r>
              <a:rPr lang="el-GR" sz="1800" dirty="0">
                <a:effectLst/>
                <a:latin typeface="Calibri" panose="020F0502020204030204" pitchFamily="34" charset="0"/>
                <a:ea typeface="Calibri" panose="020F0502020204030204" pitchFamily="34" charset="0"/>
                <a:cs typeface="Times New Roman" panose="02020603050405020304" pitchFamily="18" charset="0"/>
              </a:rPr>
              <a:t> για να ελεγχθεί η αξιοπιστία της μεθοδολογίας που ακολουθείται.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Υποέργο</a:t>
            </a:r>
            <a:r>
              <a:rPr lang="el-GR" sz="1800" dirty="0">
                <a:effectLst/>
                <a:latin typeface="Calibri" panose="020F0502020204030204" pitchFamily="34" charset="0"/>
                <a:ea typeface="Calibri" panose="020F0502020204030204" pitchFamily="34" charset="0"/>
                <a:cs typeface="Times New Roman" panose="02020603050405020304" pitchFamily="18" charset="0"/>
              </a:rPr>
              <a:t> 4: υλοποίηση δράσεων δημοσιότητας και προβολής για τη διασύνδεση των εμπλεκόμενων φορέων και την ενημέρωση του ευρύτερου κοινού.</a:t>
            </a:r>
          </a:p>
        </p:txBody>
      </p:sp>
    </p:spTree>
    <p:extLst>
      <p:ext uri="{BB962C8B-B14F-4D97-AF65-F5344CB8AC3E}">
        <p14:creationId xmlns:p14="http://schemas.microsoft.com/office/powerpoint/2010/main" val="229560316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9" name="TextBox 1"/>
          <p:cNvSpPr txBox="1"/>
          <p:nvPr/>
        </p:nvSpPr>
        <p:spPr>
          <a:xfrm>
            <a:off x="536036" y="2572069"/>
            <a:ext cx="5759659" cy="1015663"/>
          </a:xfrm>
          <a:prstGeom prst="rect">
            <a:avLst/>
          </a:prstGeom>
          <a:noFill/>
        </p:spPr>
        <p:txBody>
          <a:bodyPr wrap="square" rtlCol="0">
            <a:spAutoFit/>
          </a:bodyPr>
          <a:lstStyle/>
          <a:p>
            <a:pPr algn="just"/>
            <a:r>
              <a:rPr lang="el-GR" sz="2000" b="1" dirty="0">
                <a:solidFill>
                  <a:srgbClr val="002060"/>
                </a:solidFill>
              </a:rPr>
              <a:t>ο σχεδιασμός και η ανάπτυξη μιας ολοκληρωμένης ειδικής Διαδικτυακής Πλατφόρμας ελέγχου </a:t>
            </a:r>
            <a:r>
              <a:rPr lang="el-GR" sz="2000" b="1" u="sng" dirty="0">
                <a:solidFill>
                  <a:srgbClr val="002060"/>
                </a:solidFill>
              </a:rPr>
              <a:t>και</a:t>
            </a:r>
            <a:r>
              <a:rPr lang="el-GR" sz="2000" b="1" dirty="0">
                <a:solidFill>
                  <a:srgbClr val="002060"/>
                </a:solidFill>
              </a:rPr>
              <a:t> συμβουλευτικής στην ιατρική κωδικοποίηση, </a:t>
            </a: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238498" y="217139"/>
            <a:ext cx="2314575" cy="742950"/>
          </a:xfrm>
          <a:prstGeom prst="rect">
            <a:avLst/>
          </a:prstGeom>
        </p:spPr>
      </p:pic>
      <p:pic>
        <p:nvPicPr>
          <p:cNvPr id="3" name="Εικόνα 2">
            <a:extLst>
              <a:ext uri="{FF2B5EF4-FFF2-40B4-BE49-F238E27FC236}">
                <a16:creationId xmlns:a16="http://schemas.microsoft.com/office/drawing/2014/main" id="{33174268-A320-1A38-4291-DCBA1DC4020C}"/>
              </a:ext>
            </a:extLst>
          </p:cNvPr>
          <p:cNvPicPr>
            <a:picLocks noChangeAspect="1"/>
          </p:cNvPicPr>
          <p:nvPr/>
        </p:nvPicPr>
        <p:blipFill>
          <a:blip r:embed="rId4"/>
          <a:stretch>
            <a:fillRect/>
          </a:stretch>
        </p:blipFill>
        <p:spPr>
          <a:xfrm>
            <a:off x="5111683" y="277449"/>
            <a:ext cx="4200525" cy="614363"/>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5"/>
          <a:stretch>
            <a:fillRect/>
          </a:stretch>
        </p:blipFill>
        <p:spPr>
          <a:xfrm>
            <a:off x="4669972" y="6313714"/>
            <a:ext cx="3082488" cy="544286"/>
          </a:xfrm>
          <a:prstGeom prst="rect">
            <a:avLst/>
          </a:prstGeom>
        </p:spPr>
      </p:pic>
      <p:sp>
        <p:nvSpPr>
          <p:cNvPr id="5" name="Ορθογώνιο 4"/>
          <p:cNvSpPr/>
          <p:nvPr/>
        </p:nvSpPr>
        <p:spPr>
          <a:xfrm>
            <a:off x="536036" y="4552941"/>
            <a:ext cx="5727332" cy="1323439"/>
          </a:xfrm>
          <a:prstGeom prst="rect">
            <a:avLst/>
          </a:prstGeom>
        </p:spPr>
        <p:txBody>
          <a:bodyPr wrap="square">
            <a:spAutoFit/>
          </a:bodyPr>
          <a:lstStyle/>
          <a:p>
            <a:r>
              <a:rPr lang="el-GR" sz="2000" b="1" dirty="0">
                <a:solidFill>
                  <a:srgbClr val="002060"/>
                </a:solidFill>
              </a:rPr>
              <a:t>είναι δυνατή η διενέργεια ελέγχου της ιατρικής κωδικοποίησης, σε ένα σύνολο περιστατικών νοσηλείας τα οποία έχουν κατηγοριοποιηθεί κατά DRG. </a:t>
            </a:r>
          </a:p>
        </p:txBody>
      </p:sp>
      <p:sp>
        <p:nvSpPr>
          <p:cNvPr id="6" name="Ορθογώνιο 5"/>
          <p:cNvSpPr/>
          <p:nvPr/>
        </p:nvSpPr>
        <p:spPr>
          <a:xfrm>
            <a:off x="45395" y="3907140"/>
            <a:ext cx="5833551" cy="461665"/>
          </a:xfrm>
          <a:prstGeom prst="rect">
            <a:avLst/>
          </a:prstGeom>
        </p:spPr>
        <p:txBody>
          <a:bodyPr wrap="square">
            <a:spAutoFit/>
          </a:bodyPr>
          <a:lstStyle/>
          <a:p>
            <a:pPr algn="ctr"/>
            <a:r>
              <a:rPr lang="en-US" sz="2400" b="1" dirty="0">
                <a:solidFill>
                  <a:srgbClr val="C00000"/>
                </a:solidFill>
                <a:effectLst>
                  <a:outerShdw blurRad="38100" dist="38100" dir="2700000" algn="tl">
                    <a:srgbClr val="000000">
                      <a:alpha val="43137"/>
                    </a:srgbClr>
                  </a:outerShdw>
                </a:effectLst>
              </a:rPr>
              <a:t>… </a:t>
            </a:r>
            <a:r>
              <a:rPr lang="el-GR" sz="2400" b="1" dirty="0">
                <a:solidFill>
                  <a:srgbClr val="C00000"/>
                </a:solidFill>
                <a:effectLst>
                  <a:outerShdw blurRad="38100" dist="38100" dir="2700000" algn="tl">
                    <a:srgbClr val="000000">
                      <a:alpha val="43137"/>
                    </a:srgbClr>
                  </a:outerShdw>
                </a:effectLst>
              </a:rPr>
              <a:t>μέσω της οποίας</a:t>
            </a:r>
            <a:r>
              <a:rPr lang="en-US" sz="2400" b="1" dirty="0">
                <a:solidFill>
                  <a:srgbClr val="C00000"/>
                </a:solidFill>
                <a:effectLst>
                  <a:outerShdw blurRad="38100" dist="38100" dir="2700000" algn="tl">
                    <a:srgbClr val="000000">
                      <a:alpha val="43137"/>
                    </a:srgbClr>
                  </a:outerShdw>
                </a:effectLst>
              </a:rPr>
              <a:t> :</a:t>
            </a:r>
            <a:r>
              <a:rPr lang="el-GR" sz="2400" b="1" dirty="0">
                <a:solidFill>
                  <a:srgbClr val="C00000"/>
                </a:solidFill>
                <a:effectLst>
                  <a:outerShdw blurRad="38100" dist="38100" dir="2700000" algn="tl">
                    <a:srgbClr val="000000">
                      <a:alpha val="43137"/>
                    </a:srgbClr>
                  </a:outerShdw>
                </a:effectLst>
              </a:rPr>
              <a:t> </a:t>
            </a:r>
          </a:p>
        </p:txBody>
      </p:sp>
      <p:pic>
        <p:nvPicPr>
          <p:cNvPr id="7" name="Εικόνα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5695" y="2202430"/>
            <a:ext cx="4729597" cy="3012231"/>
          </a:xfrm>
          <a:prstGeom prst="rect">
            <a:avLst/>
          </a:prstGeom>
        </p:spPr>
      </p:pic>
      <p:sp>
        <p:nvSpPr>
          <p:cNvPr id="8" name="Ορθογώνιο 7"/>
          <p:cNvSpPr/>
          <p:nvPr/>
        </p:nvSpPr>
        <p:spPr>
          <a:xfrm>
            <a:off x="1700981" y="1076186"/>
            <a:ext cx="2743200" cy="523220"/>
          </a:xfrm>
          <a:prstGeom prst="rect">
            <a:avLst/>
          </a:prstGeom>
        </p:spPr>
        <p:txBody>
          <a:bodyPr wrap="square">
            <a:spAutoFit/>
          </a:bodyPr>
          <a:lstStyle/>
          <a:p>
            <a:pPr algn="ctr"/>
            <a:r>
              <a:rPr lang="el-GR" sz="2800" b="1" dirty="0">
                <a:solidFill>
                  <a:srgbClr val="640064"/>
                </a:solidFill>
                <a:effectLst>
                  <a:outerShdw blurRad="38100" dist="38100" dir="2700000" algn="tl">
                    <a:srgbClr val="000000">
                      <a:alpha val="43137"/>
                    </a:srgbClr>
                  </a:outerShdw>
                </a:effectLst>
              </a:rPr>
              <a:t>ΥΠΟΕΡΓΟ 2 : </a:t>
            </a:r>
          </a:p>
        </p:txBody>
      </p:sp>
      <p:sp>
        <p:nvSpPr>
          <p:cNvPr id="10" name="Ορθογώνιο 9"/>
          <p:cNvSpPr/>
          <p:nvPr/>
        </p:nvSpPr>
        <p:spPr>
          <a:xfrm>
            <a:off x="828408" y="1951225"/>
            <a:ext cx="4488345" cy="461665"/>
          </a:xfrm>
          <a:prstGeom prst="rect">
            <a:avLst/>
          </a:prstGeom>
        </p:spPr>
        <p:txBody>
          <a:bodyPr wrap="none">
            <a:spAutoFit/>
          </a:bodyPr>
          <a:lstStyle/>
          <a:p>
            <a:r>
              <a:rPr lang="el-GR" sz="2400" b="1" dirty="0">
                <a:solidFill>
                  <a:srgbClr val="C00000"/>
                </a:solidFill>
                <a:effectLst>
                  <a:outerShdw blurRad="38100" dist="38100" dir="2700000" algn="tl">
                    <a:srgbClr val="000000">
                      <a:alpha val="43137"/>
                    </a:srgbClr>
                  </a:outerShdw>
                </a:effectLst>
              </a:rPr>
              <a:t>Αντικείμενο του </a:t>
            </a:r>
            <a:r>
              <a:rPr lang="el-GR" sz="2400" b="1" dirty="0" err="1">
                <a:solidFill>
                  <a:srgbClr val="C00000"/>
                </a:solidFill>
                <a:effectLst>
                  <a:outerShdw blurRad="38100" dist="38100" dir="2700000" algn="tl">
                    <a:srgbClr val="000000">
                      <a:alpha val="43137"/>
                    </a:srgbClr>
                  </a:outerShdw>
                </a:effectLst>
              </a:rPr>
              <a:t>υπο</a:t>
            </a:r>
            <a:r>
              <a:rPr lang="el-GR" sz="2400" b="1" dirty="0">
                <a:solidFill>
                  <a:srgbClr val="C00000"/>
                </a:solidFill>
                <a:effectLst>
                  <a:outerShdw blurRad="38100" dist="38100" dir="2700000" algn="tl">
                    <a:srgbClr val="000000">
                      <a:alpha val="43137"/>
                    </a:srgbClr>
                  </a:outerShdw>
                </a:effectLst>
              </a:rPr>
              <a:t>-έργου είναι:</a:t>
            </a:r>
          </a:p>
        </p:txBody>
      </p:sp>
    </p:spTree>
    <p:extLst>
      <p:ext uri="{BB962C8B-B14F-4D97-AF65-F5344CB8AC3E}">
        <p14:creationId xmlns:p14="http://schemas.microsoft.com/office/powerpoint/2010/main" val="38175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1"/>
          <p:cNvSpPr/>
          <p:nvPr/>
        </p:nvSpPr>
        <p:spPr>
          <a:xfrm>
            <a:off x="732288" y="1027587"/>
            <a:ext cx="10727424"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pic>
        <p:nvPicPr>
          <p:cNvPr id="2" name="Εικόνα 1">
            <a:extLst>
              <a:ext uri="{FF2B5EF4-FFF2-40B4-BE49-F238E27FC236}">
                <a16:creationId xmlns:a16="http://schemas.microsoft.com/office/drawing/2014/main" id="{9DCC8404-BA90-B2B8-47E3-1EC61976E0D7}"/>
              </a:ext>
            </a:extLst>
          </p:cNvPr>
          <p:cNvPicPr>
            <a:picLocks noChangeAspect="1"/>
          </p:cNvPicPr>
          <p:nvPr/>
        </p:nvPicPr>
        <p:blipFill>
          <a:blip r:embed="rId3"/>
          <a:stretch>
            <a:fillRect/>
          </a:stretch>
        </p:blipFill>
        <p:spPr>
          <a:xfrm>
            <a:off x="1390656" y="256631"/>
            <a:ext cx="2314575" cy="742950"/>
          </a:xfrm>
          <a:prstGeom prst="rect">
            <a:avLst/>
          </a:prstGeom>
        </p:spPr>
      </p:pic>
      <p:pic>
        <p:nvPicPr>
          <p:cNvPr id="4" name="Εικόνα 3">
            <a:extLst>
              <a:ext uri="{FF2B5EF4-FFF2-40B4-BE49-F238E27FC236}">
                <a16:creationId xmlns:a16="http://schemas.microsoft.com/office/drawing/2014/main" id="{88593089-7483-E227-3733-A0C0B09142B2}"/>
              </a:ext>
            </a:extLst>
          </p:cNvPr>
          <p:cNvPicPr>
            <a:picLocks noChangeAspect="1"/>
          </p:cNvPicPr>
          <p:nvPr/>
        </p:nvPicPr>
        <p:blipFill>
          <a:blip r:embed="rId4"/>
          <a:stretch>
            <a:fillRect/>
          </a:stretch>
        </p:blipFill>
        <p:spPr>
          <a:xfrm>
            <a:off x="4669972" y="6313714"/>
            <a:ext cx="3082488" cy="544286"/>
          </a:xfrm>
          <a:prstGeom prst="rect">
            <a:avLst/>
          </a:prstGeom>
        </p:spPr>
      </p:pic>
      <p:sp>
        <p:nvSpPr>
          <p:cNvPr id="8" name="Ορθογώνιο 7"/>
          <p:cNvSpPr/>
          <p:nvPr/>
        </p:nvSpPr>
        <p:spPr>
          <a:xfrm>
            <a:off x="1931671" y="1211570"/>
            <a:ext cx="7429500" cy="523220"/>
          </a:xfrm>
          <a:prstGeom prst="rect">
            <a:avLst/>
          </a:prstGeom>
        </p:spPr>
        <p:txBody>
          <a:bodyPr wrap="square">
            <a:spAutoFit/>
          </a:bodyPr>
          <a:lstStyle/>
          <a:p>
            <a:pPr algn="ctr"/>
            <a:r>
              <a:rPr lang="el-GR" sz="2800" b="1" dirty="0">
                <a:solidFill>
                  <a:srgbClr val="7030A0"/>
                </a:solidFill>
                <a:effectLst>
                  <a:outerShdw blurRad="38100" dist="38100" dir="2700000" algn="tl">
                    <a:srgbClr val="000000">
                      <a:alpha val="43137"/>
                    </a:srgbClr>
                  </a:outerShdw>
                </a:effectLst>
              </a:rPr>
              <a:t>Η πλατφόρμα ως κεντρικό εργαλείο για:</a:t>
            </a:r>
          </a:p>
        </p:txBody>
      </p:sp>
      <p:sp>
        <p:nvSpPr>
          <p:cNvPr id="10" name="Ορθογώνιο 9"/>
          <p:cNvSpPr/>
          <p:nvPr/>
        </p:nvSpPr>
        <p:spPr>
          <a:xfrm>
            <a:off x="835741" y="1774534"/>
            <a:ext cx="6513980" cy="1323439"/>
          </a:xfrm>
          <a:prstGeom prst="rect">
            <a:avLst/>
          </a:prstGeom>
        </p:spPr>
        <p:txBody>
          <a:bodyPr wrap="square">
            <a:spAutoFit/>
          </a:bodyPr>
          <a:lstStyle/>
          <a:p>
            <a:pPr marL="342900" indent="-342900">
              <a:buFont typeface="Wingdings" panose="05000000000000000000" pitchFamily="2" charset="2"/>
              <a:buChar char="q"/>
            </a:pPr>
            <a:r>
              <a:rPr lang="el-GR" sz="2000" b="1" dirty="0">
                <a:solidFill>
                  <a:srgbClr val="002060"/>
                </a:solidFill>
              </a:rPr>
              <a:t>τον έλεγχο της ιατρικής κωδικοποίησης σύμφωνα με τους κανόνες που προσδιορίζονται από </a:t>
            </a:r>
            <a:r>
              <a:rPr lang="en-US" sz="2000" b="1" dirty="0">
                <a:solidFill>
                  <a:srgbClr val="002060"/>
                </a:solidFill>
              </a:rPr>
              <a:t> </a:t>
            </a:r>
            <a:r>
              <a:rPr lang="el-GR" sz="2000" b="1" dirty="0">
                <a:solidFill>
                  <a:srgbClr val="002060"/>
                </a:solidFill>
              </a:rPr>
              <a:t>την εφαρμογή των Ελληνικών Κατευθυντήριων Οδηγιών Κωδικοποίησης, </a:t>
            </a:r>
          </a:p>
        </p:txBody>
      </p:sp>
      <p:sp>
        <p:nvSpPr>
          <p:cNvPr id="6" name="Ορθογώνιο 5"/>
          <p:cNvSpPr/>
          <p:nvPr/>
        </p:nvSpPr>
        <p:spPr>
          <a:xfrm>
            <a:off x="5563813" y="3743572"/>
            <a:ext cx="3879740" cy="707886"/>
          </a:xfrm>
          <a:prstGeom prst="rect">
            <a:avLst/>
          </a:prstGeom>
        </p:spPr>
        <p:txBody>
          <a:bodyPr wrap="square">
            <a:spAutoFit/>
          </a:bodyPr>
          <a:lstStyle/>
          <a:p>
            <a:pPr lvl="0"/>
            <a:r>
              <a:rPr lang="el-GR" sz="2000" b="1" dirty="0">
                <a:solidFill>
                  <a:srgbClr val="002060"/>
                </a:solidFill>
              </a:rPr>
              <a:t>που συνοδεύουν τις ταξινομήσεις Διαγνώσεων ICD10-GrM</a:t>
            </a:r>
          </a:p>
        </p:txBody>
      </p:sp>
      <p:sp>
        <p:nvSpPr>
          <p:cNvPr id="15" name="Δεξί βέλος 14"/>
          <p:cNvSpPr/>
          <p:nvPr/>
        </p:nvSpPr>
        <p:spPr>
          <a:xfrm>
            <a:off x="5658222" y="2748658"/>
            <a:ext cx="2651519" cy="26361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Εικόνα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86405" y="2346783"/>
            <a:ext cx="1883000" cy="1647510"/>
          </a:xfrm>
          <a:prstGeom prst="rect">
            <a:avLst/>
          </a:prstGeom>
        </p:spPr>
      </p:pic>
      <p:sp>
        <p:nvSpPr>
          <p:cNvPr id="18" name="Ορθογώνιο 17"/>
          <p:cNvSpPr/>
          <p:nvPr/>
        </p:nvSpPr>
        <p:spPr>
          <a:xfrm>
            <a:off x="3219541" y="5180311"/>
            <a:ext cx="3725216" cy="1015663"/>
          </a:xfrm>
          <a:prstGeom prst="rect">
            <a:avLst/>
          </a:prstGeom>
        </p:spPr>
        <p:txBody>
          <a:bodyPr wrap="square">
            <a:spAutoFit/>
          </a:bodyPr>
          <a:lstStyle/>
          <a:p>
            <a:pPr lvl="0"/>
            <a:r>
              <a:rPr lang="el-GR" sz="2000" b="1" dirty="0">
                <a:solidFill>
                  <a:srgbClr val="002060"/>
                </a:solidFill>
              </a:rPr>
              <a:t>και Ιατρικών Πράξεων ΕΤΙΠ, συστατικά του Ελληνικού Συστήματος DRG</a:t>
            </a:r>
          </a:p>
        </p:txBody>
      </p:sp>
      <p:pic>
        <p:nvPicPr>
          <p:cNvPr id="28" name="Εικόνα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76250" y="4052315"/>
            <a:ext cx="2694907" cy="2161494"/>
          </a:xfrm>
          <a:prstGeom prst="rect">
            <a:avLst/>
          </a:prstGeom>
        </p:spPr>
      </p:pic>
      <p:sp>
        <p:nvSpPr>
          <p:cNvPr id="29" name="Δεξί βέλος 28"/>
          <p:cNvSpPr/>
          <p:nvPr/>
        </p:nvSpPr>
        <p:spPr>
          <a:xfrm rot="10800000">
            <a:off x="3117665" y="3970202"/>
            <a:ext cx="2308988" cy="27285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Δεξί βέλος 29"/>
          <p:cNvSpPr/>
          <p:nvPr/>
        </p:nvSpPr>
        <p:spPr>
          <a:xfrm>
            <a:off x="6211216" y="5854386"/>
            <a:ext cx="2852056" cy="27214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1" name="Εικόνα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999772" y="4734035"/>
            <a:ext cx="2269208" cy="1812942"/>
          </a:xfrm>
          <a:prstGeom prst="rect">
            <a:avLst/>
          </a:prstGeom>
        </p:spPr>
      </p:pic>
      <p:pic>
        <p:nvPicPr>
          <p:cNvPr id="3" name="Εικόνα 2">
            <a:extLst>
              <a:ext uri="{FF2B5EF4-FFF2-40B4-BE49-F238E27FC236}">
                <a16:creationId xmlns:a16="http://schemas.microsoft.com/office/drawing/2014/main" id="{7DA0DD57-B3F1-7CC1-065E-7E7014D30FEF}"/>
              </a:ext>
            </a:extLst>
          </p:cNvPr>
          <p:cNvPicPr>
            <a:picLocks noChangeAspect="1"/>
          </p:cNvPicPr>
          <p:nvPr/>
        </p:nvPicPr>
        <p:blipFill>
          <a:blip r:embed="rId8"/>
          <a:stretch>
            <a:fillRect/>
          </a:stretch>
        </p:blipFill>
        <p:spPr>
          <a:xfrm>
            <a:off x="4879781" y="302111"/>
            <a:ext cx="4200525" cy="614363"/>
          </a:xfrm>
          <a:prstGeom prst="rect">
            <a:avLst/>
          </a:prstGeom>
        </p:spPr>
      </p:pic>
    </p:spTree>
    <p:extLst>
      <p:ext uri="{BB962C8B-B14F-4D97-AF65-F5344CB8AC3E}">
        <p14:creationId xmlns:p14="http://schemas.microsoft.com/office/powerpoint/2010/main" val="30251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heel(1)">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6" grpId="0"/>
      <p:bldP spid="15" grpId="0" animBg="1"/>
      <p:bldP spid="18" grpId="0"/>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24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bq7u9Lbv3HbyYxJQAaIHq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yPUTjCfTiCvTLg_nV5nL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NR0CUxeHX.mHqr7WtSpru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ZqUELUerh.KzPRRJAkPz1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do8RYz49t5Um7gHE_D9ix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6Sh2kA5FwLjJdvPcxc_lU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oFIrR7J5I45oKCEXqGeKc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0SrrMaJOyp3t7R8OFygEm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EjOd.NxlmJDwaHa2Z6KGQ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NO8KYY_tKBlGqu8z8oyg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pztq8kLwB_ZXcIU2PfQDn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gRMoU1_3.QMzRuEwwm9pi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ERhZlG.iKwIUKZyjbw1A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B9qvi4B8Bh5JH1OVyZPi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XGDv_bUzOA2HuO88HZHdB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iaU3pEStmdIPm9bGFWc08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usOADWqZuBJgHsRoV1VI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o..nhJvhORcLudeh6vJ0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Dr0uIOLMZHfTGg0fUJr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rwnSSffkIKarucZIt05U4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UKfP0N7XT5ag25rcWJQv5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r0dWqY.vWN9xr0rvI3Q2d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rYyQJ_hcrtattX29KbL1D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jNB57rU7FpSn6BXEJbFQ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LZ3zNgfFBkZKpxzW8TQOm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yaPQc1_uVPclHi.QGv7pd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QK0Sf3KifdpzzmY7.S6.v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IVQAy4xYYx_kf81vsPYWk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sFUoFDY3.gsl9bSmTvnB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c81YEJQiIuc8KYdSLfhy5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v1qyyDzUq7YsgfoQcvUlp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ENmwHJ3ofd7bPQiHb7yTW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zE_1ieRVP8q9A31LiZh7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XQJuvhZs1HC3lGripQ.kb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l52669s8TRVaFxE5uq97S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GyP2cXstt11wOTtrmUzI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PNvf9zqr_DDQODSD8xuXM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0vGGFytoxYgKmwbRZQvR2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4.hfMQnsldQbqgJvjSzn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rBqgasrdsIbCapF8_Ihm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nccqcp9JwYbkv.VmuO8Ed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NP1QtKQ1NZierLvzWqZTI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aEj0vY1zjVq9YvRG29xhF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nxz8pFmgIdtgwTO6Qc7V1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eR46cF7hkfMkBhNao956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JrutKF3DGbUUAuamYM_JH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XMuptlpMYsUbHSWu9jGTv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qc76qBsCnloFbu2DP8ObD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WWSv_.PRmIS0es7LgymRZ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QLFC4ySaXjtNREy_qA_w5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jUekZdreCKpMDhjKIhtg_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73U634QMmVkqQMD2BBuoj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dcvG5b2GnDHuOiVhWE38T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IenR2aZMXUQWqB.nxinq0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1mru_IzdBO7tGZmmAfOUG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2HboE2X5g4I.dhvtplKc1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b0xI3WEahlx2swzMW3B3O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emouueR_6NYtJ4R2u7LqT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Sk9nnNxeDqcaf59s7N3NN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Vq0VS8XGpqjUH3PF0YYqe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5OnOtWT0CZFsVBD6XkN7w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wdq_HRqmjKnmVq5nttW5s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E4Ma4N_CkXz_RF4UMmIYk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6znV89QJRaTiK4sSqU8jW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F9qmotuNQ0Rc3hsjDNuHW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VHGiDoryuyRByZI4ngkG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SHQux4Cbdvw4ys_uUauUX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VFLy4sgzAoTFNrUFpEIaO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WnajgXzuFmfxo_nIK.cHN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iFfDc5Vm1o1Cy9LNhyUYo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LaNdoam8t2LeI3Ipz2IE4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OGwfzeRcyUCfpmv_dTRt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cZTqAP2V_zNqMtwiVWbQ1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gYdbyvk0N0YbTaRFBWwQG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vBEQ62Hbh64ZK7066AbET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CzOv8wbv9xpiYg4dnpCj.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1.R27PX0xBjNQGjI_iJca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FDA00jccak9LAU782V72I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eIm.Xs2aUFVbFZkoq7ZC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LZCzd35quAo9ib8vVoFhf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xoF_n4cP_O5ZMVHm78tI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rhOvLEtL.mgmEwBDakqMd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GbEOZNKPWTRi8GsGl1Bz6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cdXKBY96X8a_muFdVxLKw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YWqTuZEJkFeVGZaWHdDuG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1v3BqKqkMveXA5sT5nyDa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uC0PX1SbSLAgGoUlWguF5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AiFbHQyTqTKsa7.TgRS_Y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UWT6_mVvjzOHDEpCkKRz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rhM2xby6hN.nil6fNoIe2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UWlKbOJ0KnPJWbq.fE6RK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ZRsY6WfRVfg7hhkBTIKO9Q"/>
</p:tagLst>
</file>

<file path=ppt/theme/theme1.xml><?xml version="1.0" encoding="utf-8"?>
<a:theme xmlns:a="http://schemas.openxmlformats.org/drawingml/2006/main" name="Όψη">
  <a:themeElements>
    <a:clrScheme name="Όψη">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Όψη">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ECDDDAFF6CA6494BB9A76D6EF082445F" ma:contentTypeVersion="1" ma:contentTypeDescription="Δημιουργία νέου εγγράφου" ma:contentTypeScope="" ma:versionID="c4f59b79303d18c968b6dd5a4da34f49">
  <xsd:schema xmlns:xsd="http://www.w3.org/2001/XMLSchema" xmlns:xs="http://www.w3.org/2001/XMLSchema" xmlns:p="http://schemas.microsoft.com/office/2006/metadata/properties" xmlns:ns1="http://schemas.microsoft.com/sharepoint/v3" targetNamespace="http://schemas.microsoft.com/office/2006/metadata/properties" ma:root="true" ma:fieldsID="411b4437d7e41913fd45395c41a8907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Ημερομηνία έναρξης χρονοδιαγράμματος" ma:description="" ma:hidden="true" ma:internalName="PublishingStartDate">
      <xsd:simpleType>
        <xsd:restriction base="dms:Unknown"/>
      </xsd:simpleType>
    </xsd:element>
    <xsd:element name="PublishingExpirationDate" ma:index="9" nillable="true" ma:displayName="Ημερομηνία λήξης χρονοδιαγράμματος"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39EB101-2143-4439-A53A-B7F1CE1B76B8}"/>
</file>

<file path=customXml/itemProps2.xml><?xml version="1.0" encoding="utf-8"?>
<ds:datastoreItem xmlns:ds="http://schemas.openxmlformats.org/officeDocument/2006/customXml" ds:itemID="{31CB4A05-B1B4-493C-828A-35044796C711}"/>
</file>

<file path=customXml/itemProps3.xml><?xml version="1.0" encoding="utf-8"?>
<ds:datastoreItem xmlns:ds="http://schemas.openxmlformats.org/officeDocument/2006/customXml" ds:itemID="{7FBC0A2F-0A3A-46D9-B664-F41E37ABCB3F}"/>
</file>

<file path=docProps/app.xml><?xml version="1.0" encoding="utf-8"?>
<Properties xmlns="http://schemas.openxmlformats.org/officeDocument/2006/extended-properties" xmlns:vt="http://schemas.openxmlformats.org/officeDocument/2006/docPropsVTypes">
  <Template>TM02900688[[fn=Όψη]]</Template>
  <TotalTime>1816</TotalTime>
  <Words>1943</Words>
  <Application>Microsoft Office PowerPoint</Application>
  <PresentationFormat>Ευρεία οθόνη</PresentationFormat>
  <Paragraphs>202</Paragraphs>
  <Slides>22</Slides>
  <Notes>20</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2</vt:i4>
      </vt:variant>
      <vt:variant>
        <vt:lpstr>Ενσωματωμένοι διακομιστές OLE</vt:lpstr>
      </vt:variant>
      <vt:variant>
        <vt:i4>1</vt:i4>
      </vt:variant>
      <vt:variant>
        <vt:lpstr>Τίτλοι διαφανειών</vt:lpstr>
      </vt:variant>
      <vt:variant>
        <vt:i4>22</vt:i4>
      </vt:variant>
    </vt:vector>
  </HeadingPairs>
  <TitlesOfParts>
    <vt:vector size="34" baseType="lpstr">
      <vt:lpstr>Arial</vt:lpstr>
      <vt:lpstr>Calibri</vt:lpstr>
      <vt:lpstr>Calibri Light</vt:lpstr>
      <vt:lpstr>Georgia</vt:lpstr>
      <vt:lpstr>Roboto</vt:lpstr>
      <vt:lpstr>Times New Roman</vt:lpstr>
      <vt:lpstr>Trebuchet MS</vt:lpstr>
      <vt:lpstr>Wingdings</vt:lpstr>
      <vt:lpstr>Wingdings 3</vt:lpstr>
      <vt:lpstr>Όψη</vt:lpstr>
      <vt:lpstr>Προσαρμοσμένη σχεδίαση</vt:lpstr>
      <vt:lpstr>think-cell Slide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FILM OFFICE</dc:title>
  <dc:creator>Dominiki Tsiouki</dc:creator>
  <cp:lastModifiedBy>ΦΩΤΙΟΥ ΟΛΓΑ</cp:lastModifiedBy>
  <cp:revision>236</cp:revision>
  <dcterms:created xsi:type="dcterms:W3CDTF">2015-11-12T07:58:23Z</dcterms:created>
  <dcterms:modified xsi:type="dcterms:W3CDTF">2023-12-05T13:09:45Z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0x010100ECDDDAFF6CA6494BB9A76D6EF082445F</vt:lpwstr>
  </property>
</Properties>
</file>